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49" r:id="rId2"/>
  </p:sldMasterIdLst>
  <p:notesMasterIdLst>
    <p:notesMasterId r:id="rId25"/>
  </p:notesMasterIdLst>
  <p:sldIdLst>
    <p:sldId id="277" r:id="rId3"/>
    <p:sldId id="318" r:id="rId4"/>
    <p:sldId id="282" r:id="rId5"/>
    <p:sldId id="300" r:id="rId6"/>
    <p:sldId id="301" r:id="rId7"/>
    <p:sldId id="304" r:id="rId8"/>
    <p:sldId id="303" r:id="rId9"/>
    <p:sldId id="320" r:id="rId10"/>
    <p:sldId id="279" r:id="rId11"/>
    <p:sldId id="315" r:id="rId12"/>
    <p:sldId id="293" r:id="rId13"/>
    <p:sldId id="310" r:id="rId14"/>
    <p:sldId id="313" r:id="rId15"/>
    <p:sldId id="314" r:id="rId16"/>
    <p:sldId id="312" r:id="rId17"/>
    <p:sldId id="327" r:id="rId18"/>
    <p:sldId id="317" r:id="rId19"/>
    <p:sldId id="305" r:id="rId20"/>
    <p:sldId id="326" r:id="rId21"/>
    <p:sldId id="311" r:id="rId22"/>
    <p:sldId id="325" r:id="rId23"/>
    <p:sldId id="308" r:id="rId24"/>
  </p:sldIdLst>
  <p:sldSz cx="13004800" cy="9753600"/>
  <p:notesSz cx="6858000" cy="9144000"/>
  <p:embeddedFontLst>
    <p:embeddedFont>
      <p:font typeface="Daniel Bold" panose="020B0800000000000000" pitchFamily="34" charset="0"/>
      <p:bold r:id="rId26"/>
    </p:embeddedFont>
    <p:embeddedFont>
      <p:font typeface="MS PGothic" panose="020B0600070205080204" pitchFamily="34" charset="-128"/>
      <p:regular r:id="rId27"/>
    </p:embeddedFont>
    <p:embeddedFont>
      <p:font typeface="Daniel" panose="020B0500000000000000" pitchFamily="34" charset="0"/>
      <p:regular r:id="rId28"/>
      <p:bold r:id="rId29"/>
    </p:embeddedFont>
    <p:embeddedFont>
      <p:font typeface="Cabin Sketch" panose="020B0503050202020004" pitchFamily="34" charset="0"/>
      <p:regular r:id="rId30"/>
    </p:embeddedFont>
    <p:embeddedFont>
      <p:font typeface="CabinSketch Bold" panose="020B0803050202020004" pitchFamily="34" charset="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9966FF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 autoAdjust="0"/>
    <p:restoredTop sz="68761" autoAdjust="0"/>
  </p:normalViewPr>
  <p:slideViewPr>
    <p:cSldViewPr>
      <p:cViewPr varScale="1">
        <p:scale>
          <a:sx n="56" d="100"/>
          <a:sy n="56" d="100"/>
        </p:scale>
        <p:origin x="-2484" y="-78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BEABA9F-7E2C-45EB-8EDA-5B0B3DDEB8AB}" type="datetimeFigureOut">
              <a:rPr lang="en-US" altLang="de-DE"/>
              <a:pPr/>
              <a:t>7/2/2015</a:t>
            </a:fld>
            <a:endParaRPr lang="en-US" alt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 smtClean="0"/>
              <a:t>Click to edit Master text styles</a:t>
            </a:r>
          </a:p>
          <a:p>
            <a:pPr lvl="1"/>
            <a:r>
              <a:rPr lang="it-IT" noProof="0" smtClean="0"/>
              <a:t>Second level</a:t>
            </a:r>
          </a:p>
          <a:p>
            <a:pPr lvl="2"/>
            <a:r>
              <a:rPr lang="it-IT" noProof="0" smtClean="0"/>
              <a:t>Third level</a:t>
            </a:r>
          </a:p>
          <a:p>
            <a:pPr lvl="3"/>
            <a:r>
              <a:rPr lang="it-IT" noProof="0" smtClean="0"/>
              <a:t>Fourth level</a:t>
            </a:r>
          </a:p>
          <a:p>
            <a:pPr lvl="4"/>
            <a:r>
              <a:rPr lang="it-IT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1E63EF1-93D3-48E2-962A-D4849D5DAEE4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1151549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AT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3EF1-93D3-48E2-962A-D4849D5DAEE4}" type="slidenum">
              <a:rPr lang="en-US" altLang="de-DE" smtClean="0"/>
              <a:pPr/>
              <a:t>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230284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3EF1-93D3-48E2-962A-D4849D5DAEE4}" type="slidenum">
              <a:rPr lang="en-US" altLang="de-DE" smtClean="0"/>
              <a:pPr/>
              <a:t>10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936427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3EF1-93D3-48E2-962A-D4849D5DAEE4}" type="slidenum">
              <a:rPr lang="en-US" altLang="de-DE" smtClean="0"/>
              <a:pPr/>
              <a:t>11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148812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3EF1-93D3-48E2-962A-D4849D5DAEE4}" type="slidenum">
              <a:rPr lang="en-US" altLang="de-DE" smtClean="0"/>
              <a:pPr/>
              <a:t>12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440982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3EF1-93D3-48E2-962A-D4849D5DAEE4}" type="slidenum">
              <a:rPr lang="en-US" altLang="de-DE" smtClean="0"/>
              <a:pPr/>
              <a:t>13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906823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Test Fragment </a:t>
            </a:r>
            <a:r>
              <a:rPr lang="de-AT" dirty="0" err="1" smtClean="0"/>
              <a:t>that</a:t>
            </a:r>
            <a:r>
              <a:rPr lang="de-AT" baseline="0" dirty="0" smtClean="0"/>
              <a:t> </a:t>
            </a:r>
            <a:r>
              <a:rPr lang="de-AT" baseline="0" dirty="0" err="1" smtClean="0"/>
              <a:t>generates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test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code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during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build</a:t>
            </a:r>
            <a:r>
              <a:rPr lang="de-AT" baseline="0" dirty="0" smtClean="0"/>
              <a:t> </a:t>
            </a:r>
          </a:p>
          <a:p>
            <a:r>
              <a:rPr lang="de-AT" baseline="0" dirty="0" smtClean="0"/>
              <a:t>-&gt; JNARIO Test Framework</a:t>
            </a:r>
          </a:p>
          <a:p>
            <a:r>
              <a:rPr lang="de-AT" baseline="0" dirty="0" smtClean="0"/>
              <a:t>-&gt; still a </a:t>
            </a:r>
            <a:r>
              <a:rPr lang="de-AT" baseline="0" dirty="0" err="1" smtClean="0"/>
              <a:t>generic</a:t>
            </a:r>
            <a:r>
              <a:rPr lang="de-AT" baseline="0" dirty="0" smtClean="0"/>
              <a:t> </a:t>
            </a:r>
            <a:r>
              <a:rPr lang="de-AT" baseline="0" dirty="0" err="1" smtClean="0"/>
              <a:t>pom</a:t>
            </a:r>
            <a:r>
              <a:rPr lang="de-AT" baseline="0" dirty="0" smtClean="0"/>
              <a:t> </a:t>
            </a:r>
            <a:r>
              <a:rPr lang="de-AT" baseline="0" dirty="0" err="1" smtClean="0"/>
              <a:t>file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for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test</a:t>
            </a:r>
            <a:r>
              <a:rPr lang="de-AT" baseline="0" dirty="0" smtClean="0"/>
              <a:t> </a:t>
            </a:r>
            <a:r>
              <a:rPr lang="de-AT" baseline="0" dirty="0" err="1" smtClean="0"/>
              <a:t>plugins</a:t>
            </a:r>
            <a:endParaRPr lang="de-AT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3EF1-93D3-48E2-962A-D4849D5DAEE4}" type="slidenum">
              <a:rPr lang="en-US" altLang="de-DE" smtClean="0"/>
              <a:pPr/>
              <a:t>14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219069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3EF1-93D3-48E2-962A-D4849D5DAEE4}" type="slidenum">
              <a:rPr lang="en-US" altLang="de-DE" smtClean="0"/>
              <a:pPr/>
              <a:t>15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574476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3EF1-93D3-48E2-962A-D4849D5DAEE4}" type="slidenum">
              <a:rPr lang="en-US" altLang="de-DE" smtClean="0"/>
              <a:pPr/>
              <a:t>16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100670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3EF1-93D3-48E2-962A-D4849D5DAEE4}" type="slidenum">
              <a:rPr lang="en-US" altLang="de-DE" smtClean="0"/>
              <a:pPr/>
              <a:t>17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04383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3EF1-93D3-48E2-962A-D4849D5DAEE4}" type="slidenum">
              <a:rPr lang="en-US" altLang="de-DE" smtClean="0"/>
              <a:pPr/>
              <a:t>18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155483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3EF1-93D3-48E2-962A-D4849D5DAEE4}" type="slidenum">
              <a:rPr lang="en-US" altLang="de-DE" smtClean="0"/>
              <a:pPr/>
              <a:t>19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148070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AT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3EF1-93D3-48E2-962A-D4849D5DAEE4}" type="slidenum">
              <a:rPr lang="en-US" altLang="de-DE" smtClean="0"/>
              <a:pPr/>
              <a:t>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821569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3EF1-93D3-48E2-962A-D4849D5DAEE4}" type="slidenum">
              <a:rPr lang="en-US" altLang="de-DE" smtClean="0"/>
              <a:pPr/>
              <a:t>20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820325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3EF1-93D3-48E2-962A-D4849D5DAEE4}" type="slidenum">
              <a:rPr lang="en-US" altLang="de-DE" smtClean="0"/>
              <a:pPr/>
              <a:t>21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793681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3EF1-93D3-48E2-962A-D4849D5DAEE4}" type="slidenum">
              <a:rPr lang="en-US" altLang="de-DE" smtClean="0"/>
              <a:pPr/>
              <a:t>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1594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3EF1-93D3-48E2-962A-D4849D5DAEE4}" type="slidenum">
              <a:rPr lang="en-US" altLang="de-DE" smtClean="0"/>
              <a:pPr/>
              <a:t>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596245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3EF1-93D3-48E2-962A-D4849D5DAEE4}" type="slidenum">
              <a:rPr lang="en-US" altLang="de-DE" smtClean="0"/>
              <a:pPr/>
              <a:t>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821569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3EF1-93D3-48E2-962A-D4849D5DAEE4}" type="slidenum">
              <a:rPr lang="en-US" altLang="de-DE" smtClean="0"/>
              <a:pPr/>
              <a:t>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733171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3EF1-93D3-48E2-962A-D4849D5DAEE4}" type="slidenum">
              <a:rPr lang="en-US" altLang="de-DE" smtClean="0"/>
              <a:pPr/>
              <a:t>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793681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3EF1-93D3-48E2-962A-D4849D5DAEE4}" type="slidenum">
              <a:rPr lang="en-US" altLang="de-DE" smtClean="0"/>
              <a:pPr/>
              <a:t>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821569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3EF1-93D3-48E2-962A-D4849D5DAEE4}" type="slidenum">
              <a:rPr lang="en-US" altLang="de-DE" smtClean="0"/>
              <a:pPr/>
              <a:t>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936427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160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26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202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/>
          </p:cNvSpPr>
          <p:nvPr/>
        </p:nvSpPr>
        <p:spPr bwMode="auto">
          <a:xfrm>
            <a:off x="482600" y="9029700"/>
            <a:ext cx="37338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de-DE" sz="4500" dirty="0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Maven/</a:t>
            </a:r>
            <a:r>
              <a:rPr lang="en-US" altLang="de-DE" sz="4500" dirty="0" err="1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Tycho</a:t>
            </a:r>
            <a:endParaRPr lang="en-US" altLang="de-DE" sz="4500" dirty="0">
              <a:solidFill>
                <a:schemeClr val="tx1"/>
              </a:solidFill>
              <a:latin typeface="CabinSketch Bold" charset="0"/>
              <a:ea typeface="MS PGothic" pitchFamily="34" charset="-128"/>
              <a:sym typeface="CabinSketch Bold" charset="0"/>
            </a:endParaRPr>
          </a:p>
        </p:txBody>
      </p:sp>
      <p:pic>
        <p:nvPicPr>
          <p:cNvPr id="2051" name="Picture 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069388"/>
            <a:ext cx="12319000" cy="1143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6" descr="bachmann_logo_weiß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200" y="9183688"/>
            <a:ext cx="1314996" cy="537953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47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ven.apache.org/xsd/maven-4.0.0.xsd" TargetMode="External"/><Relationship Id="rId5" Type="http://schemas.openxmlformats.org/officeDocument/2006/relationships/hyperlink" Target="http://maven.apache.org/POM/4.0.0%20http:/maven.apache.org/xsd/maven-4.0.0.xsd" TargetMode="Externa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7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8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54.png"/><Relationship Id="rId5" Type="http://schemas.openxmlformats.org/officeDocument/2006/relationships/image" Target="../media/image73.png"/><Relationship Id="rId10" Type="http://schemas.openxmlformats.org/officeDocument/2006/relationships/image" Target="../media/image53.png"/><Relationship Id="rId4" Type="http://schemas.openxmlformats.org/officeDocument/2006/relationships/image" Target="../media/image20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44.png"/><Relationship Id="rId5" Type="http://schemas.openxmlformats.org/officeDocument/2006/relationships/image" Target="../media/image50.png"/><Relationship Id="rId10" Type="http://schemas.openxmlformats.org/officeDocument/2006/relationships/image" Target="../media/image73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20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48.png"/><Relationship Id="rId10" Type="http://schemas.openxmlformats.org/officeDocument/2006/relationships/image" Target="../media/image95.png"/><Relationship Id="rId4" Type="http://schemas.openxmlformats.org/officeDocument/2006/relationships/image" Target="../media/image21.png"/><Relationship Id="rId9" Type="http://schemas.openxmlformats.org/officeDocument/2006/relationships/image" Target="../media/image94.png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4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13" Type="http://schemas.openxmlformats.org/officeDocument/2006/relationships/image" Target="../media/image46.png"/><Relationship Id="rId3" Type="http://schemas.openxmlformats.org/officeDocument/2006/relationships/image" Target="../media/image20.png"/><Relationship Id="rId7" Type="http://schemas.openxmlformats.org/officeDocument/2006/relationships/image" Target="../media/image41.jpeg"/><Relationship Id="rId12" Type="http://schemas.openxmlformats.org/officeDocument/2006/relationships/image" Target="../media/image4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18.png"/><Relationship Id="rId10" Type="http://schemas.openxmlformats.org/officeDocument/2006/relationships/image" Target="../media/image43.jpeg"/><Relationship Id="rId4" Type="http://schemas.openxmlformats.org/officeDocument/2006/relationships/image" Target="../media/image21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emf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/>
          </p:cNvSpPr>
          <p:nvPr/>
        </p:nvSpPr>
        <p:spPr bwMode="auto">
          <a:xfrm>
            <a:off x="6257749" y="2236847"/>
            <a:ext cx="4896212" cy="412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de-DE" sz="13400" dirty="0" smtClean="0">
                <a:solidFill>
                  <a:srgbClr val="F07400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Maven</a:t>
            </a:r>
            <a:br>
              <a:rPr lang="en-US" altLang="de-DE" sz="13400" dirty="0" smtClean="0">
                <a:solidFill>
                  <a:srgbClr val="F07400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</a:br>
            <a:r>
              <a:rPr lang="en-US" altLang="de-DE" sz="13400" dirty="0" err="1" smtClean="0">
                <a:solidFill>
                  <a:srgbClr val="F07400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Tycho</a:t>
            </a:r>
            <a:endParaRPr lang="en-US" altLang="de-DE" sz="13400" dirty="0">
              <a:solidFill>
                <a:srgbClr val="F07400"/>
              </a:solidFill>
              <a:latin typeface="CabinSketch Bold" charset="0"/>
              <a:ea typeface="MS PGothic" pitchFamily="34" charset="-128"/>
              <a:sym typeface="CabinSketch Bold" charset="0"/>
            </a:endParaRPr>
          </a:p>
        </p:txBody>
      </p:sp>
      <p:sp>
        <p:nvSpPr>
          <p:cNvPr id="3074" name="Rectangle 2"/>
          <p:cNvSpPr>
            <a:spLocks/>
          </p:cNvSpPr>
          <p:nvPr/>
        </p:nvSpPr>
        <p:spPr bwMode="auto">
          <a:xfrm>
            <a:off x="4916488" y="6477000"/>
            <a:ext cx="73787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de-DE" sz="3900" dirty="0" smtClean="0">
                <a:solidFill>
                  <a:schemeClr val="tx1"/>
                </a:solidFill>
                <a:latin typeface="Daniel" pitchFamily="34" charset="0"/>
                <a:ea typeface="MS PGothic" pitchFamily="34" charset="-128"/>
                <a:sym typeface="Daniel" pitchFamily="34" charset="0"/>
              </a:rPr>
              <a:t>In practice</a:t>
            </a:r>
            <a:endParaRPr lang="en-US" altLang="de-DE" sz="3900" dirty="0">
              <a:solidFill>
                <a:schemeClr val="tx1"/>
              </a:solidFill>
              <a:latin typeface="Daniel" pitchFamily="34" charset="0"/>
              <a:ea typeface="MS PGothic" pitchFamily="34" charset="-128"/>
              <a:sym typeface="Daniel" pitchFamily="34" charset="0"/>
            </a:endParaRPr>
          </a:p>
        </p:txBody>
      </p:sp>
      <p:grpSp>
        <p:nvGrpSpPr>
          <p:cNvPr id="3088" name="Group 16"/>
          <p:cNvGrpSpPr>
            <a:grpSpLocks/>
          </p:cNvGrpSpPr>
          <p:nvPr/>
        </p:nvGrpSpPr>
        <p:grpSpPr bwMode="auto">
          <a:xfrm>
            <a:off x="742950" y="1901825"/>
            <a:ext cx="4356100" cy="4775200"/>
            <a:chOff x="0" y="0"/>
            <a:chExt cx="2744" cy="3008"/>
          </a:xfrm>
        </p:grpSpPr>
        <p:pic>
          <p:nvPicPr>
            <p:cNvPr id="3075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" y="2054"/>
              <a:ext cx="416" cy="28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" y="1101"/>
              <a:ext cx="432" cy="16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7" name="Picture 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" y="266"/>
              <a:ext cx="352" cy="424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6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" y="-24"/>
              <a:ext cx="56" cy="52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9" name="Picture 7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" y="314"/>
              <a:ext cx="448" cy="504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" y="1438"/>
              <a:ext cx="536" cy="5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1" name="Picture 9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" y="2144"/>
              <a:ext cx="456" cy="224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2" name="Picture 10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" y="850"/>
              <a:ext cx="1224" cy="164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3" name="Picture 11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" y="2466"/>
              <a:ext cx="704" cy="16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4" name="Picture 12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" y="2625"/>
              <a:ext cx="656" cy="15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5" name="Picture 13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" y="2777"/>
              <a:ext cx="616" cy="144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6" name="Picture 14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" y="2929"/>
              <a:ext cx="344" cy="12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7" name="Picture 15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" y="1176"/>
              <a:ext cx="400" cy="84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" name="Bild 6" descr="bachmann_logo_weiß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961" y="8915400"/>
            <a:ext cx="1454696" cy="595103"/>
          </a:xfrm>
          <a:prstGeom prst="rect">
            <a:avLst/>
          </a:prstGeom>
        </p:spPr>
      </p:pic>
      <p:sp>
        <p:nvSpPr>
          <p:cNvPr id="19" name="Rectangle 2"/>
          <p:cNvSpPr>
            <a:spLocks/>
          </p:cNvSpPr>
          <p:nvPr/>
        </p:nvSpPr>
        <p:spPr bwMode="auto">
          <a:xfrm>
            <a:off x="5435600" y="7644245"/>
            <a:ext cx="73787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r" eaLnBrk="1" hangingPunct="1">
              <a:lnSpc>
                <a:spcPct val="125000"/>
              </a:lnSpc>
            </a:pPr>
            <a:r>
              <a:rPr lang="en-US" altLang="de-DE" sz="2800" dirty="0" smtClean="0">
                <a:solidFill>
                  <a:schemeClr val="tx1"/>
                </a:solidFill>
                <a:latin typeface="Daniel" pitchFamily="34" charset="0"/>
                <a:ea typeface="MS PGothic" pitchFamily="34" charset="-128"/>
                <a:sym typeface="Daniel" pitchFamily="34" charset="0"/>
              </a:rPr>
              <a:t>Martin Schreiber</a:t>
            </a:r>
          </a:p>
          <a:p>
            <a:pPr algn="r" eaLnBrk="1" hangingPunct="1">
              <a:lnSpc>
                <a:spcPct val="125000"/>
              </a:lnSpc>
            </a:pPr>
            <a:r>
              <a:rPr lang="en-US" altLang="de-DE" sz="2000" dirty="0" smtClean="0">
                <a:solidFill>
                  <a:schemeClr val="tx1"/>
                </a:solidFill>
                <a:latin typeface="Daniel" pitchFamily="34" charset="0"/>
                <a:ea typeface="MS PGothic" pitchFamily="34" charset="-128"/>
                <a:sym typeface="Daniel" pitchFamily="34" charset="0"/>
              </a:rPr>
              <a:t>Bachmann electronic GmbH</a:t>
            </a:r>
            <a:endParaRPr lang="en-US" altLang="de-DE" sz="2000" dirty="0">
              <a:solidFill>
                <a:schemeClr val="tx1"/>
              </a:solidFill>
              <a:latin typeface="Daniel" pitchFamily="34" charset="0"/>
              <a:ea typeface="MS PGothic" pitchFamily="34" charset="-128"/>
              <a:sym typeface="Danie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de-DE" sz="8000" dirty="0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File System Structure</a:t>
            </a:r>
            <a:endParaRPr lang="en-US" altLang="de-DE" sz="8000" dirty="0">
              <a:solidFill>
                <a:schemeClr val="tx1"/>
              </a:solidFill>
              <a:latin typeface="CabinSketch Bold" charset="0"/>
              <a:ea typeface="MS PGothic" pitchFamily="34" charset="-128"/>
              <a:sym typeface="CabinSketch Bold" charset="0"/>
            </a:endParaRPr>
          </a:p>
        </p:txBody>
      </p:sp>
      <p:pic>
        <p:nvPicPr>
          <p:cNvPr id="8197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1" y="1816100"/>
            <a:ext cx="69850" cy="64135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714500"/>
            <a:ext cx="11658601" cy="2032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1905000"/>
            <a:ext cx="124619" cy="65786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320800" y="2060228"/>
            <a:ext cx="103632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2800" dirty="0" err="1" smtClean="0">
                <a:solidFill>
                  <a:srgbClr val="FFC000"/>
                </a:solidFill>
                <a:latin typeface="Cabin Sketch" panose="020B0503050202020004" pitchFamily="34" charset="0"/>
              </a:rPr>
              <a:t>at.bachmann.sc.master.pom</a:t>
            </a:r>
            <a:r>
              <a:rPr lang="de-AT" sz="2800" dirty="0" smtClean="0">
                <a:solidFill>
                  <a:srgbClr val="FFC000"/>
                </a:solidFill>
                <a:latin typeface="Cabin Sketch" panose="020B0503050202020004" pitchFamily="34" charset="0"/>
              </a:rPr>
              <a:t>                                           (Master POM)</a:t>
            </a:r>
          </a:p>
          <a:p>
            <a:pPr algn="l"/>
            <a:r>
              <a:rPr lang="de-AT" sz="2800" dirty="0">
                <a:solidFill>
                  <a:srgbClr val="FFC000"/>
                </a:solidFill>
                <a:latin typeface="Cabin Sketch" panose="020B0503050202020004" pitchFamily="34" charset="0"/>
              </a:rPr>
              <a:t> </a:t>
            </a:r>
            <a:r>
              <a:rPr lang="de-AT" sz="2800" dirty="0" smtClean="0">
                <a:solidFill>
                  <a:srgbClr val="FFC000"/>
                </a:solidFill>
                <a:latin typeface="Cabin Sketch" panose="020B0503050202020004" pitchFamily="34" charset="0"/>
              </a:rPr>
              <a:t>             /pom.xml</a:t>
            </a:r>
          </a:p>
          <a:p>
            <a:pPr algn="l"/>
            <a:r>
              <a:rPr lang="de-AT" sz="2800" dirty="0" smtClean="0">
                <a:solidFill>
                  <a:srgbClr val="FFC000"/>
                </a:solidFill>
                <a:latin typeface="Cabin Sketch" panose="020B0503050202020004" pitchFamily="34" charset="0"/>
              </a:rPr>
              <a:t/>
            </a:r>
            <a:br>
              <a:rPr lang="de-AT" sz="2800" dirty="0" smtClean="0">
                <a:solidFill>
                  <a:srgbClr val="FFC000"/>
                </a:solidFill>
                <a:latin typeface="Cabin Sketch" panose="020B0503050202020004" pitchFamily="34" charset="0"/>
              </a:rPr>
            </a:br>
            <a:r>
              <a:rPr lang="de-AT" sz="2800" dirty="0" err="1" smtClean="0">
                <a:solidFill>
                  <a:srgbClr val="FFC000"/>
                </a:solidFill>
                <a:latin typeface="Cabin Sketch" panose="020B0503050202020004" pitchFamily="34" charset="0"/>
              </a:rPr>
              <a:t>at.bachmann.cdeveloper.feature</a:t>
            </a:r>
            <a:r>
              <a:rPr lang="de-AT" sz="2800" dirty="0" smtClean="0">
                <a:solidFill>
                  <a:srgbClr val="FFC000"/>
                </a:solidFill>
                <a:latin typeface="Cabin Sketch" panose="020B0503050202020004" pitchFamily="34" charset="0"/>
              </a:rPr>
              <a:t>                                    (Feature)</a:t>
            </a:r>
          </a:p>
          <a:p>
            <a:pPr algn="l"/>
            <a:r>
              <a:rPr lang="de-AT" sz="2800" dirty="0">
                <a:solidFill>
                  <a:srgbClr val="FFC000"/>
                </a:solidFill>
                <a:latin typeface="Cabin Sketch" panose="020B0503050202020004" pitchFamily="34" charset="0"/>
              </a:rPr>
              <a:t> </a:t>
            </a:r>
            <a:r>
              <a:rPr lang="de-AT" sz="2800" dirty="0" smtClean="0">
                <a:solidFill>
                  <a:srgbClr val="FFC000"/>
                </a:solidFill>
                <a:latin typeface="Cabin Sketch" panose="020B0503050202020004" pitchFamily="34" charset="0"/>
              </a:rPr>
              <a:t>             /feature.xml</a:t>
            </a:r>
          </a:p>
          <a:p>
            <a:pPr algn="l"/>
            <a:r>
              <a:rPr lang="de-AT" sz="2800" dirty="0">
                <a:solidFill>
                  <a:srgbClr val="FFC000"/>
                </a:solidFill>
                <a:latin typeface="Cabin Sketch" panose="020B0503050202020004" pitchFamily="34" charset="0"/>
              </a:rPr>
              <a:t> </a:t>
            </a:r>
            <a:r>
              <a:rPr lang="de-AT" sz="2800" dirty="0" smtClean="0">
                <a:solidFill>
                  <a:srgbClr val="FFC000"/>
                </a:solidFill>
                <a:latin typeface="Cabin Sketch" panose="020B0503050202020004" pitchFamily="34" charset="0"/>
              </a:rPr>
              <a:t>             /pom.xml</a:t>
            </a:r>
          </a:p>
          <a:p>
            <a:pPr algn="l"/>
            <a:r>
              <a:rPr lang="de-AT" sz="2800" dirty="0">
                <a:solidFill>
                  <a:srgbClr val="FFC000"/>
                </a:solidFill>
                <a:latin typeface="Cabin Sketch" panose="020B0503050202020004" pitchFamily="34" charset="0"/>
              </a:rPr>
              <a:t> </a:t>
            </a:r>
            <a:r>
              <a:rPr lang="de-AT" sz="2800" dirty="0" smtClean="0">
                <a:solidFill>
                  <a:srgbClr val="FFC000"/>
                </a:solidFill>
                <a:latin typeface="Cabin Sketch" panose="020B0503050202020004" pitchFamily="34" charset="0"/>
              </a:rPr>
              <a:t>             /</a:t>
            </a:r>
            <a:r>
              <a:rPr lang="de-AT" sz="2800" dirty="0" err="1" smtClean="0">
                <a:solidFill>
                  <a:srgbClr val="FFC000"/>
                </a:solidFill>
                <a:latin typeface="Cabin Sketch" panose="020B0503050202020004" pitchFamily="34" charset="0"/>
              </a:rPr>
              <a:t>build_pom</a:t>
            </a:r>
            <a:r>
              <a:rPr lang="de-AT" sz="2800" dirty="0" smtClean="0">
                <a:solidFill>
                  <a:srgbClr val="FFC000"/>
                </a:solidFill>
                <a:latin typeface="Cabin Sketch" panose="020B0503050202020004" pitchFamily="34" charset="0"/>
              </a:rPr>
              <a:t>/pom.xml</a:t>
            </a:r>
          </a:p>
          <a:p>
            <a:pPr algn="l"/>
            <a:r>
              <a:rPr lang="de-AT" sz="2800" dirty="0">
                <a:solidFill>
                  <a:srgbClr val="FFC000"/>
                </a:solidFill>
                <a:latin typeface="Cabin Sketch" panose="020B0503050202020004" pitchFamily="34" charset="0"/>
              </a:rPr>
              <a:t> </a:t>
            </a:r>
            <a:r>
              <a:rPr lang="de-AT" sz="2800" dirty="0" smtClean="0">
                <a:solidFill>
                  <a:srgbClr val="FFC000"/>
                </a:solidFill>
                <a:latin typeface="Cabin Sketch" panose="020B0503050202020004" pitchFamily="34" charset="0"/>
              </a:rPr>
              <a:t>             /p2_pom/pom.xml           </a:t>
            </a:r>
            <a:br>
              <a:rPr lang="de-AT" sz="2800" dirty="0" smtClean="0">
                <a:solidFill>
                  <a:srgbClr val="FFC000"/>
                </a:solidFill>
                <a:latin typeface="Cabin Sketch" panose="020B0503050202020004" pitchFamily="34" charset="0"/>
              </a:rPr>
            </a:br>
            <a:r>
              <a:rPr lang="de-AT" sz="2800" dirty="0" smtClean="0">
                <a:solidFill>
                  <a:srgbClr val="FFC000"/>
                </a:solidFill>
                <a:latin typeface="Cabin Sketch" panose="020B0503050202020004" pitchFamily="34" charset="0"/>
              </a:rPr>
              <a:t/>
            </a:r>
            <a:br>
              <a:rPr lang="de-AT" sz="2800" dirty="0" smtClean="0">
                <a:solidFill>
                  <a:srgbClr val="FFC000"/>
                </a:solidFill>
                <a:latin typeface="Cabin Sketch" panose="020B0503050202020004" pitchFamily="34" charset="0"/>
              </a:rPr>
            </a:br>
            <a:r>
              <a:rPr lang="de-AT" sz="2800" dirty="0" err="1" smtClean="0">
                <a:solidFill>
                  <a:srgbClr val="FFC000"/>
                </a:solidFill>
                <a:latin typeface="Cabin Sketch" panose="020B0503050202020004" pitchFamily="34" charset="0"/>
              </a:rPr>
              <a:t>at.bachmann.cdev.ui</a:t>
            </a:r>
            <a:r>
              <a:rPr lang="de-AT" sz="2800" dirty="0" smtClean="0">
                <a:solidFill>
                  <a:srgbClr val="FFC000"/>
                </a:solidFill>
                <a:latin typeface="Cabin Sketch" panose="020B0503050202020004" pitchFamily="34" charset="0"/>
              </a:rPr>
              <a:t>	                                                      (</a:t>
            </a:r>
            <a:r>
              <a:rPr lang="de-AT" sz="2800" dirty="0" err="1" smtClean="0">
                <a:solidFill>
                  <a:srgbClr val="FFC000"/>
                </a:solidFill>
                <a:latin typeface="Cabin Sketch" panose="020B0503050202020004" pitchFamily="34" charset="0"/>
              </a:rPr>
              <a:t>Plugin</a:t>
            </a:r>
            <a:r>
              <a:rPr lang="de-AT" sz="2800" dirty="0" smtClean="0">
                <a:solidFill>
                  <a:srgbClr val="FFC000"/>
                </a:solidFill>
                <a:latin typeface="Cabin Sketch" panose="020B0503050202020004" pitchFamily="34" charset="0"/>
              </a:rPr>
              <a:t>)</a:t>
            </a:r>
          </a:p>
          <a:p>
            <a:pPr algn="l"/>
            <a:r>
              <a:rPr lang="de-AT" sz="2800" dirty="0" smtClean="0">
                <a:solidFill>
                  <a:srgbClr val="FFC000"/>
                </a:solidFill>
                <a:latin typeface="Cabin Sketch" panose="020B0503050202020004" pitchFamily="34" charset="0"/>
              </a:rPr>
              <a:t>              /META-INF/MANIFEST.MF</a:t>
            </a:r>
          </a:p>
          <a:p>
            <a:pPr algn="l"/>
            <a:r>
              <a:rPr lang="de-AT" sz="2800" dirty="0">
                <a:solidFill>
                  <a:srgbClr val="FFC000"/>
                </a:solidFill>
                <a:latin typeface="Cabin Sketch" panose="020B0503050202020004" pitchFamily="34" charset="0"/>
              </a:rPr>
              <a:t> </a:t>
            </a:r>
            <a:r>
              <a:rPr lang="de-AT" sz="2800" dirty="0" smtClean="0">
                <a:solidFill>
                  <a:srgbClr val="FFC000"/>
                </a:solidFill>
                <a:latin typeface="Cabin Sketch" panose="020B0503050202020004" pitchFamily="34" charset="0"/>
              </a:rPr>
              <a:t>             /</a:t>
            </a:r>
            <a:r>
              <a:rPr lang="de-AT" sz="2800" dirty="0" err="1" smtClean="0">
                <a:solidFill>
                  <a:srgbClr val="FFC000"/>
                </a:solidFill>
                <a:latin typeface="Cabin Sketch" panose="020B0503050202020004" pitchFamily="34" charset="0"/>
              </a:rPr>
              <a:t>src</a:t>
            </a:r>
            <a:r>
              <a:rPr lang="de-AT" sz="2800" dirty="0" smtClean="0">
                <a:solidFill>
                  <a:srgbClr val="FFC000"/>
                </a:solidFill>
                <a:latin typeface="Cabin Sketch" panose="020B0503050202020004" pitchFamily="34" charset="0"/>
              </a:rPr>
              <a:t>/…….</a:t>
            </a:r>
          </a:p>
          <a:p>
            <a:pPr algn="l"/>
            <a:r>
              <a:rPr lang="de-AT" sz="2800" dirty="0">
                <a:solidFill>
                  <a:srgbClr val="FFC000"/>
                </a:solidFill>
                <a:latin typeface="Cabin Sketch" panose="020B0503050202020004" pitchFamily="34" charset="0"/>
              </a:rPr>
              <a:t> </a:t>
            </a:r>
            <a:r>
              <a:rPr lang="de-AT" sz="2800" dirty="0" smtClean="0">
                <a:solidFill>
                  <a:srgbClr val="FFC000"/>
                </a:solidFill>
                <a:latin typeface="Cabin Sketch" panose="020B0503050202020004" pitchFamily="34" charset="0"/>
              </a:rPr>
              <a:t>             /plugin.xml</a:t>
            </a:r>
            <a:endParaRPr lang="de-AT" sz="2800" dirty="0">
              <a:solidFill>
                <a:srgbClr val="FFC000"/>
              </a:solidFill>
              <a:latin typeface="Cabin Sketch" panose="020B0503050202020004" pitchFamily="34" charset="0"/>
            </a:endParaRPr>
          </a:p>
          <a:p>
            <a:pPr algn="l"/>
            <a:r>
              <a:rPr lang="de-AT" sz="2800" dirty="0" smtClean="0">
                <a:solidFill>
                  <a:srgbClr val="FFC000"/>
                </a:solidFill>
                <a:latin typeface="Cabin Sketch" panose="020B0503050202020004" pitchFamily="34" charset="0"/>
              </a:rPr>
              <a:t>             /pom.xml</a:t>
            </a:r>
          </a:p>
        </p:txBody>
      </p:sp>
      <p:pic>
        <p:nvPicPr>
          <p:cNvPr id="6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4" y="8483600"/>
            <a:ext cx="11706226" cy="2032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0" name="Group 29"/>
          <p:cNvGrpSpPr>
            <a:grpSpLocks/>
          </p:cNvGrpSpPr>
          <p:nvPr/>
        </p:nvGrpSpPr>
        <p:grpSpPr bwMode="auto">
          <a:xfrm>
            <a:off x="850085" y="3419915"/>
            <a:ext cx="458666" cy="475644"/>
            <a:chOff x="-32" y="-24"/>
            <a:chExt cx="1086" cy="1118"/>
          </a:xfrm>
        </p:grpSpPr>
        <p:pic>
          <p:nvPicPr>
            <p:cNvPr id="101" name="Picture 1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-3"/>
              <a:ext cx="992" cy="967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18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19999">
              <a:off x="57" y="294"/>
              <a:ext cx="872" cy="73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" name="Picture 1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77" y="182"/>
              <a:ext cx="952" cy="9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Picture 20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" y="-24"/>
              <a:ext cx="416" cy="15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21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" y="176"/>
              <a:ext cx="152" cy="5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Picture 22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" y="61"/>
              <a:ext cx="176" cy="47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6" name="Group 29"/>
          <p:cNvGrpSpPr>
            <a:grpSpLocks/>
          </p:cNvGrpSpPr>
          <p:nvPr/>
        </p:nvGrpSpPr>
        <p:grpSpPr bwMode="auto">
          <a:xfrm>
            <a:off x="2082800" y="2574715"/>
            <a:ext cx="300603" cy="320885"/>
            <a:chOff x="0" y="0"/>
            <a:chExt cx="1024" cy="1072"/>
          </a:xfrm>
        </p:grpSpPr>
        <p:pic>
          <p:nvPicPr>
            <p:cNvPr id="127" name="Picture 1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-3"/>
              <a:ext cx="992" cy="967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8" name="Picture 18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19999">
              <a:off x="57" y="294"/>
              <a:ext cx="872" cy="73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9" name="Picture 1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77" y="182"/>
              <a:ext cx="952" cy="9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0" name="Picture 20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" y="-24"/>
              <a:ext cx="416" cy="15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1" name="Picture 21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" y="176"/>
              <a:ext cx="152" cy="5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22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" y="61"/>
              <a:ext cx="176" cy="47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" name="Picture 23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134"/>
              <a:ext cx="608" cy="16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4" name="Picture 24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" y="287"/>
              <a:ext cx="552" cy="12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" name="Picture 25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" y="386"/>
              <a:ext cx="496" cy="12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6" name="Picture 26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" y="507"/>
              <a:ext cx="488" cy="1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" name="Picture 27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" y="629"/>
              <a:ext cx="496" cy="104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8" name="Picture 28"/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" y="735"/>
              <a:ext cx="568" cy="1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9" name="Group 29"/>
          <p:cNvGrpSpPr>
            <a:grpSpLocks/>
          </p:cNvGrpSpPr>
          <p:nvPr/>
        </p:nvGrpSpPr>
        <p:grpSpPr bwMode="auto">
          <a:xfrm>
            <a:off x="2143397" y="3840251"/>
            <a:ext cx="300603" cy="320885"/>
            <a:chOff x="0" y="0"/>
            <a:chExt cx="1024" cy="1072"/>
          </a:xfrm>
        </p:grpSpPr>
        <p:pic>
          <p:nvPicPr>
            <p:cNvPr id="140" name="Picture 1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-3"/>
              <a:ext cx="992" cy="967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1" name="Picture 18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19999">
              <a:off x="57" y="294"/>
              <a:ext cx="872" cy="73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2" name="Picture 1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77" y="182"/>
              <a:ext cx="952" cy="9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" name="Picture 20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" y="-24"/>
              <a:ext cx="416" cy="15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4" name="Picture 21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" y="176"/>
              <a:ext cx="152" cy="5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5" name="Picture 22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" y="61"/>
              <a:ext cx="176" cy="47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6" name="Picture 23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134"/>
              <a:ext cx="608" cy="16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24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" y="287"/>
              <a:ext cx="552" cy="12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8" name="Picture 25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" y="386"/>
              <a:ext cx="496" cy="12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9" name="Picture 26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" y="507"/>
              <a:ext cx="488" cy="1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" name="Picture 27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" y="629"/>
              <a:ext cx="496" cy="104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1" name="Picture 28"/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" y="735"/>
              <a:ext cx="568" cy="1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2" name="Group 29"/>
          <p:cNvGrpSpPr>
            <a:grpSpLocks/>
          </p:cNvGrpSpPr>
          <p:nvPr/>
        </p:nvGrpSpPr>
        <p:grpSpPr bwMode="auto">
          <a:xfrm>
            <a:off x="2143397" y="4267200"/>
            <a:ext cx="300603" cy="320885"/>
            <a:chOff x="0" y="0"/>
            <a:chExt cx="1024" cy="1072"/>
          </a:xfrm>
        </p:grpSpPr>
        <p:pic>
          <p:nvPicPr>
            <p:cNvPr id="153" name="Picture 1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-3"/>
              <a:ext cx="992" cy="967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" name="Picture 18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19999">
              <a:off x="57" y="294"/>
              <a:ext cx="872" cy="73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5" name="Picture 1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77" y="182"/>
              <a:ext cx="952" cy="9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6" name="Picture 20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" y="-24"/>
              <a:ext cx="416" cy="15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7" name="Picture 21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" y="176"/>
              <a:ext cx="152" cy="5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8" name="Picture 22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" y="61"/>
              <a:ext cx="176" cy="47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9" name="Picture 23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134"/>
              <a:ext cx="608" cy="16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0" name="Picture 24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" y="287"/>
              <a:ext cx="552" cy="12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1" name="Picture 25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" y="386"/>
              <a:ext cx="496" cy="12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26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" y="507"/>
              <a:ext cx="488" cy="1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Picture 27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" y="629"/>
              <a:ext cx="496" cy="104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" name="Picture 28"/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" y="735"/>
              <a:ext cx="568" cy="1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5" name="Group 29"/>
          <p:cNvGrpSpPr>
            <a:grpSpLocks/>
          </p:cNvGrpSpPr>
          <p:nvPr/>
        </p:nvGrpSpPr>
        <p:grpSpPr bwMode="auto">
          <a:xfrm>
            <a:off x="2159000" y="4724400"/>
            <a:ext cx="300603" cy="320885"/>
            <a:chOff x="0" y="0"/>
            <a:chExt cx="1024" cy="1072"/>
          </a:xfrm>
        </p:grpSpPr>
        <p:pic>
          <p:nvPicPr>
            <p:cNvPr id="166" name="Picture 1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-3"/>
              <a:ext cx="992" cy="967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7" name="Picture 18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19999">
              <a:off x="57" y="294"/>
              <a:ext cx="872" cy="73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8" name="Picture 1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77" y="182"/>
              <a:ext cx="952" cy="9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9" name="Picture 20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" y="-24"/>
              <a:ext cx="416" cy="15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0" name="Picture 21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" y="176"/>
              <a:ext cx="152" cy="5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1" name="Picture 22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" y="61"/>
              <a:ext cx="176" cy="47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2" name="Picture 23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134"/>
              <a:ext cx="608" cy="16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3" name="Picture 24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" y="287"/>
              <a:ext cx="552" cy="12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" name="Picture 25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" y="386"/>
              <a:ext cx="496" cy="12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5" name="Picture 26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" y="507"/>
              <a:ext cx="488" cy="1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6" name="Picture 27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" y="629"/>
              <a:ext cx="496" cy="104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7" name="Picture 28"/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" y="735"/>
              <a:ext cx="568" cy="1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8" name="Group 29"/>
          <p:cNvGrpSpPr>
            <a:grpSpLocks/>
          </p:cNvGrpSpPr>
          <p:nvPr/>
        </p:nvGrpSpPr>
        <p:grpSpPr bwMode="auto">
          <a:xfrm>
            <a:off x="2159199" y="5165515"/>
            <a:ext cx="300603" cy="320885"/>
            <a:chOff x="0" y="0"/>
            <a:chExt cx="1024" cy="1072"/>
          </a:xfrm>
        </p:grpSpPr>
        <p:pic>
          <p:nvPicPr>
            <p:cNvPr id="179" name="Picture 1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-3"/>
              <a:ext cx="992" cy="967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0" name="Picture 18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19999">
              <a:off x="57" y="294"/>
              <a:ext cx="872" cy="73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1" name="Picture 1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77" y="182"/>
              <a:ext cx="952" cy="9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2" name="Picture 20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" y="-24"/>
              <a:ext cx="416" cy="15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3" name="Picture 21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" y="176"/>
              <a:ext cx="152" cy="5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" name="Picture 22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" y="61"/>
              <a:ext cx="176" cy="47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5" name="Picture 23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134"/>
              <a:ext cx="608" cy="16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6" name="Picture 24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" y="287"/>
              <a:ext cx="552" cy="12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7" name="Picture 25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" y="386"/>
              <a:ext cx="496" cy="12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8" name="Picture 26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" y="507"/>
              <a:ext cx="488" cy="1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9" name="Picture 27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" y="629"/>
              <a:ext cx="496" cy="104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" name="Picture 28"/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" y="735"/>
              <a:ext cx="568" cy="1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1" name="Group 29"/>
          <p:cNvGrpSpPr>
            <a:grpSpLocks/>
          </p:cNvGrpSpPr>
          <p:nvPr/>
        </p:nvGrpSpPr>
        <p:grpSpPr bwMode="auto">
          <a:xfrm>
            <a:off x="2006600" y="6388137"/>
            <a:ext cx="300603" cy="320885"/>
            <a:chOff x="0" y="0"/>
            <a:chExt cx="1024" cy="1072"/>
          </a:xfrm>
        </p:grpSpPr>
        <p:pic>
          <p:nvPicPr>
            <p:cNvPr id="192" name="Picture 1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-3"/>
              <a:ext cx="992" cy="967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3" name="Picture 18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19999">
              <a:off x="57" y="294"/>
              <a:ext cx="872" cy="73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" name="Picture 1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77" y="182"/>
              <a:ext cx="952" cy="9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" name="Picture 20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" y="-24"/>
              <a:ext cx="416" cy="15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6" name="Picture 21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" y="176"/>
              <a:ext cx="152" cy="5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7" name="Picture 22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" y="61"/>
              <a:ext cx="176" cy="47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8" name="Picture 23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134"/>
              <a:ext cx="608" cy="16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9" name="Picture 24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" y="287"/>
              <a:ext cx="552" cy="12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0" name="Picture 25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" y="386"/>
              <a:ext cx="496" cy="12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1" name="Picture 26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" y="507"/>
              <a:ext cx="488" cy="1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2" name="Picture 27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" y="629"/>
              <a:ext cx="496" cy="104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3" name="Picture 28"/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" y="735"/>
              <a:ext cx="568" cy="1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4" name="Group 29"/>
          <p:cNvGrpSpPr>
            <a:grpSpLocks/>
          </p:cNvGrpSpPr>
          <p:nvPr/>
        </p:nvGrpSpPr>
        <p:grpSpPr bwMode="auto">
          <a:xfrm>
            <a:off x="2021850" y="6858000"/>
            <a:ext cx="300603" cy="320885"/>
            <a:chOff x="0" y="0"/>
            <a:chExt cx="1024" cy="1072"/>
          </a:xfrm>
        </p:grpSpPr>
        <p:pic>
          <p:nvPicPr>
            <p:cNvPr id="205" name="Picture 1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-3"/>
              <a:ext cx="992" cy="967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" name="Picture 18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19999">
              <a:off x="57" y="294"/>
              <a:ext cx="872" cy="73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" name="Picture 1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77" y="182"/>
              <a:ext cx="952" cy="9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" name="Picture 20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" y="-24"/>
              <a:ext cx="416" cy="15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" name="Picture 21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" y="176"/>
              <a:ext cx="152" cy="5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" name="Picture 22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" y="61"/>
              <a:ext cx="176" cy="47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" name="Picture 23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134"/>
              <a:ext cx="608" cy="16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" name="Picture 24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" y="287"/>
              <a:ext cx="552" cy="12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" name="Picture 25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" y="386"/>
              <a:ext cx="496" cy="12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" name="Picture 26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" y="507"/>
              <a:ext cx="488" cy="1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" name="Picture 27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" y="629"/>
              <a:ext cx="496" cy="104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" name="Picture 28"/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" y="735"/>
              <a:ext cx="568" cy="1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7" name="Group 29"/>
          <p:cNvGrpSpPr>
            <a:grpSpLocks/>
          </p:cNvGrpSpPr>
          <p:nvPr/>
        </p:nvGrpSpPr>
        <p:grpSpPr bwMode="auto">
          <a:xfrm>
            <a:off x="2006600" y="7299115"/>
            <a:ext cx="300603" cy="320885"/>
            <a:chOff x="0" y="0"/>
            <a:chExt cx="1024" cy="1072"/>
          </a:xfrm>
        </p:grpSpPr>
        <p:pic>
          <p:nvPicPr>
            <p:cNvPr id="218" name="Picture 1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-3"/>
              <a:ext cx="992" cy="967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" name="Picture 18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19999">
              <a:off x="57" y="294"/>
              <a:ext cx="872" cy="73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0" name="Picture 1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77" y="182"/>
              <a:ext cx="952" cy="9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1" name="Picture 20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" y="-24"/>
              <a:ext cx="416" cy="15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2" name="Picture 21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" y="176"/>
              <a:ext cx="152" cy="5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3" name="Picture 22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" y="61"/>
              <a:ext cx="176" cy="47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4" name="Picture 23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134"/>
              <a:ext cx="608" cy="16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" name="Picture 24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" y="287"/>
              <a:ext cx="552" cy="12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6" name="Picture 25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" y="386"/>
              <a:ext cx="496" cy="12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" name="Picture 26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" y="507"/>
              <a:ext cx="488" cy="1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8" name="Picture 27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" y="629"/>
              <a:ext cx="496" cy="104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9" name="Picture 28"/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" y="735"/>
              <a:ext cx="568" cy="1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0" name="Group 29"/>
          <p:cNvGrpSpPr>
            <a:grpSpLocks/>
          </p:cNvGrpSpPr>
          <p:nvPr/>
        </p:nvGrpSpPr>
        <p:grpSpPr bwMode="auto">
          <a:xfrm>
            <a:off x="893126" y="2098173"/>
            <a:ext cx="458666" cy="475644"/>
            <a:chOff x="-32" y="-24"/>
            <a:chExt cx="1086" cy="1118"/>
          </a:xfrm>
        </p:grpSpPr>
        <p:pic>
          <p:nvPicPr>
            <p:cNvPr id="231" name="Picture 1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-3"/>
              <a:ext cx="992" cy="967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2" name="Picture 18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19999">
              <a:off x="57" y="294"/>
              <a:ext cx="872" cy="73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3" name="Picture 1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77" y="182"/>
              <a:ext cx="952" cy="9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4" name="Picture 20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" y="-24"/>
              <a:ext cx="416" cy="15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" name="Picture 21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" y="176"/>
              <a:ext cx="152" cy="5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6" name="Picture 22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" y="61"/>
              <a:ext cx="176" cy="47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7" name="Group 29"/>
          <p:cNvGrpSpPr>
            <a:grpSpLocks/>
          </p:cNvGrpSpPr>
          <p:nvPr/>
        </p:nvGrpSpPr>
        <p:grpSpPr bwMode="auto">
          <a:xfrm>
            <a:off x="880456" y="5905309"/>
            <a:ext cx="458666" cy="475644"/>
            <a:chOff x="-32" y="-24"/>
            <a:chExt cx="1086" cy="1118"/>
          </a:xfrm>
        </p:grpSpPr>
        <p:pic>
          <p:nvPicPr>
            <p:cNvPr id="238" name="Picture 1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-3"/>
              <a:ext cx="992" cy="967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9" name="Picture 18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19999">
              <a:off x="57" y="294"/>
              <a:ext cx="872" cy="73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0" name="Picture 1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77" y="182"/>
              <a:ext cx="952" cy="9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1" name="Picture 20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" y="-24"/>
              <a:ext cx="416" cy="15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Picture 21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" y="176"/>
              <a:ext cx="152" cy="5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3" name="Picture 22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" y="61"/>
              <a:ext cx="176" cy="47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4" name="Group 29"/>
          <p:cNvGrpSpPr>
            <a:grpSpLocks/>
          </p:cNvGrpSpPr>
          <p:nvPr/>
        </p:nvGrpSpPr>
        <p:grpSpPr bwMode="auto">
          <a:xfrm>
            <a:off x="2010797" y="7772400"/>
            <a:ext cx="300603" cy="320885"/>
            <a:chOff x="0" y="0"/>
            <a:chExt cx="1024" cy="1072"/>
          </a:xfrm>
        </p:grpSpPr>
        <p:pic>
          <p:nvPicPr>
            <p:cNvPr id="245" name="Picture 1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-3"/>
              <a:ext cx="992" cy="967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" name="Picture 18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19999">
              <a:off x="57" y="294"/>
              <a:ext cx="872" cy="73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7" name="Picture 1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77" y="182"/>
              <a:ext cx="952" cy="9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8" name="Picture 20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" y="-24"/>
              <a:ext cx="416" cy="15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9" name="Picture 21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" y="176"/>
              <a:ext cx="152" cy="5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0" name="Picture 22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" y="61"/>
              <a:ext cx="176" cy="47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1" name="Picture 23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134"/>
              <a:ext cx="608" cy="16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2" name="Picture 24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" y="287"/>
              <a:ext cx="552" cy="12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" name="Picture 25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" y="386"/>
              <a:ext cx="496" cy="12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4" name="Picture 26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" y="507"/>
              <a:ext cx="488" cy="1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5" name="Picture 27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" y="629"/>
              <a:ext cx="496" cy="104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" name="Picture 28"/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" y="735"/>
              <a:ext cx="568" cy="1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253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de-DE" sz="8000" dirty="0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POM Structure</a:t>
            </a:r>
            <a:endParaRPr lang="en-US" altLang="de-DE" sz="8000" dirty="0">
              <a:solidFill>
                <a:schemeClr val="tx1"/>
              </a:solidFill>
              <a:latin typeface="CabinSketch Bold" charset="0"/>
              <a:ea typeface="MS PGothic" pitchFamily="34" charset="-128"/>
              <a:sym typeface="CabinSketch Bold" charset="0"/>
            </a:endParaRPr>
          </a:p>
        </p:txBody>
      </p:sp>
      <p:pic>
        <p:nvPicPr>
          <p:cNvPr id="169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1778000"/>
            <a:ext cx="4089400" cy="13335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138" y="3987800"/>
            <a:ext cx="2336800" cy="11938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" name="Picture 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6346824"/>
            <a:ext cx="1473200" cy="968375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" name="Picture 9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38" y="6257926"/>
            <a:ext cx="1312862" cy="1057274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5" name="Picture 10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62" y="6248400"/>
            <a:ext cx="1354138" cy="1046161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" name="Picture 11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0" y="6323012"/>
            <a:ext cx="1447800" cy="1144588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Picture 25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850" y="3060700"/>
            <a:ext cx="107950" cy="9779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" name="Picture 32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225" y="5683250"/>
            <a:ext cx="63500" cy="7620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Picture 33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00" y="5724525"/>
            <a:ext cx="101600" cy="649288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Picture 34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5683251"/>
            <a:ext cx="101600" cy="687388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" name="Picture 35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450" y="5683250"/>
            <a:ext cx="79375" cy="696913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7" name="Rectangle 63"/>
          <p:cNvSpPr>
            <a:spLocks/>
          </p:cNvSpPr>
          <p:nvPr/>
        </p:nvSpPr>
        <p:spPr bwMode="auto">
          <a:xfrm>
            <a:off x="4533900" y="2400300"/>
            <a:ext cx="3873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65000"/>
              </a:lnSpc>
            </a:pPr>
            <a:r>
              <a:rPr lang="en-US" altLang="de-DE" sz="28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Master POM</a:t>
            </a:r>
            <a:endParaRPr lang="en-US" altLang="de-DE" sz="2800" dirty="0">
              <a:solidFill>
                <a:schemeClr val="tx1"/>
              </a:solidFill>
              <a:latin typeface="Daniel Bold" charset="0"/>
              <a:ea typeface="MS PGothic" pitchFamily="34" charset="-128"/>
              <a:sym typeface="Daniel Bold" charset="0"/>
            </a:endParaRPr>
          </a:p>
        </p:txBody>
      </p:sp>
      <p:sp>
        <p:nvSpPr>
          <p:cNvPr id="228" name="Rectangle 64"/>
          <p:cNvSpPr>
            <a:spLocks/>
          </p:cNvSpPr>
          <p:nvPr/>
        </p:nvSpPr>
        <p:spPr bwMode="auto">
          <a:xfrm>
            <a:off x="5283200" y="4343400"/>
            <a:ext cx="2120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de-DE" sz="22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FEATURE</a:t>
            </a:r>
            <a:br>
              <a:rPr lang="en-US" altLang="de-DE" sz="22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</a:br>
            <a:r>
              <a:rPr lang="en-US" altLang="de-DE" sz="22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Build POM</a:t>
            </a:r>
            <a:endParaRPr lang="en-US" altLang="de-DE" sz="2200" dirty="0">
              <a:solidFill>
                <a:schemeClr val="tx1"/>
              </a:solidFill>
              <a:latin typeface="Daniel Bold" charset="0"/>
              <a:ea typeface="MS PGothic" pitchFamily="34" charset="-128"/>
              <a:sym typeface="Daniel Bold" charset="0"/>
            </a:endParaRPr>
          </a:p>
        </p:txBody>
      </p:sp>
      <p:sp>
        <p:nvSpPr>
          <p:cNvPr id="231" name="Rectangle 67"/>
          <p:cNvSpPr>
            <a:spLocks/>
          </p:cNvSpPr>
          <p:nvPr/>
        </p:nvSpPr>
        <p:spPr bwMode="auto">
          <a:xfrm>
            <a:off x="1539875" y="6534150"/>
            <a:ext cx="11557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de-DE" sz="18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Feature </a:t>
            </a:r>
            <a:br>
              <a:rPr lang="en-US" altLang="de-DE" sz="18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</a:br>
            <a:r>
              <a:rPr lang="en-US" altLang="de-DE" sz="18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POM</a:t>
            </a:r>
            <a:endParaRPr lang="en-US" altLang="de-DE" sz="1800" dirty="0">
              <a:solidFill>
                <a:schemeClr val="tx1"/>
              </a:solidFill>
              <a:latin typeface="Daniel Bold" charset="0"/>
              <a:ea typeface="MS PGothic" pitchFamily="34" charset="-128"/>
              <a:sym typeface="Daniel Bold" charset="0"/>
            </a:endParaRPr>
          </a:p>
        </p:txBody>
      </p:sp>
      <p:sp>
        <p:nvSpPr>
          <p:cNvPr id="232" name="Rectangle 68"/>
          <p:cNvSpPr>
            <a:spLocks/>
          </p:cNvSpPr>
          <p:nvPr/>
        </p:nvSpPr>
        <p:spPr bwMode="auto">
          <a:xfrm>
            <a:off x="3975100" y="6578600"/>
            <a:ext cx="11557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de-DE" sz="18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P2 </a:t>
            </a:r>
            <a:br>
              <a:rPr lang="en-US" altLang="de-DE" sz="18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</a:br>
            <a:r>
              <a:rPr lang="en-US" altLang="de-DE" sz="18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POM</a:t>
            </a:r>
            <a:endParaRPr lang="en-US" altLang="de-DE" sz="1800" dirty="0">
              <a:solidFill>
                <a:schemeClr val="tx1"/>
              </a:solidFill>
              <a:latin typeface="Daniel Bold" charset="0"/>
              <a:ea typeface="MS PGothic" pitchFamily="34" charset="-128"/>
              <a:sym typeface="Daniel Bold" charset="0"/>
            </a:endParaRPr>
          </a:p>
        </p:txBody>
      </p:sp>
      <p:sp>
        <p:nvSpPr>
          <p:cNvPr id="233" name="Rectangle 69"/>
          <p:cNvSpPr>
            <a:spLocks/>
          </p:cNvSpPr>
          <p:nvPr/>
        </p:nvSpPr>
        <p:spPr bwMode="auto">
          <a:xfrm>
            <a:off x="6883400" y="6578600"/>
            <a:ext cx="11557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de-DE" sz="18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Plugin</a:t>
            </a:r>
            <a:br>
              <a:rPr lang="en-US" altLang="de-DE" sz="18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</a:br>
            <a:r>
              <a:rPr lang="en-US" altLang="de-DE" sz="18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POM</a:t>
            </a:r>
            <a:endParaRPr lang="en-US" altLang="de-DE" sz="1800" dirty="0">
              <a:solidFill>
                <a:schemeClr val="tx1"/>
              </a:solidFill>
              <a:latin typeface="Daniel Bold" charset="0"/>
              <a:ea typeface="MS PGothic" pitchFamily="34" charset="-128"/>
              <a:sym typeface="Daniel Bold" charset="0"/>
            </a:endParaRPr>
          </a:p>
        </p:txBody>
      </p:sp>
      <p:sp>
        <p:nvSpPr>
          <p:cNvPr id="234" name="Rectangle 70"/>
          <p:cNvSpPr>
            <a:spLocks/>
          </p:cNvSpPr>
          <p:nvPr/>
        </p:nvSpPr>
        <p:spPr bwMode="auto">
          <a:xfrm>
            <a:off x="9613900" y="6578600"/>
            <a:ext cx="11557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de-DE" sz="18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Test Fragment</a:t>
            </a:r>
            <a:br>
              <a:rPr lang="en-US" altLang="de-DE" sz="18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</a:br>
            <a:r>
              <a:rPr lang="en-US" altLang="de-DE" sz="18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POM</a:t>
            </a:r>
            <a:endParaRPr lang="en-US" altLang="de-DE" sz="1800" dirty="0">
              <a:solidFill>
                <a:schemeClr val="tx1"/>
              </a:solidFill>
              <a:latin typeface="Daniel Bold" charset="0"/>
              <a:ea typeface="MS PGothic" pitchFamily="34" charset="-128"/>
              <a:sym typeface="Daniel Bold" charset="0"/>
            </a:endParaRPr>
          </a:p>
        </p:txBody>
      </p:sp>
      <p:pic>
        <p:nvPicPr>
          <p:cNvPr id="248" name="Picture 28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225" y="5683250"/>
            <a:ext cx="8062912" cy="12065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9" name="Picture 26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757" y="5105400"/>
            <a:ext cx="115093" cy="6985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29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build="p" autoUpdateAnimBg="0" advAuto="0"/>
      <p:bldP spid="228" grpId="0" build="p" autoUpdateAnimBg="0" advAuto="0"/>
      <p:bldP spid="231" grpId="0" build="p" autoUpdateAnimBg="0" advAuto="0"/>
      <p:bldP spid="232" grpId="0" build="p" autoUpdateAnimBg="0" advAuto="0"/>
      <p:bldP spid="233" grpId="0" build="p" autoUpdateAnimBg="0" advAuto="0"/>
      <p:bldP spid="234" grpId="0" build="p" autoUpdateAnimBg="0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5" name="Group 5"/>
          <p:cNvGrpSpPr>
            <a:grpSpLocks/>
          </p:cNvGrpSpPr>
          <p:nvPr/>
        </p:nvGrpSpPr>
        <p:grpSpPr bwMode="auto">
          <a:xfrm>
            <a:off x="1079507" y="838200"/>
            <a:ext cx="10872773" cy="7213601"/>
            <a:chOff x="32" y="7"/>
            <a:chExt cx="6848" cy="4128"/>
          </a:xfrm>
        </p:grpSpPr>
        <p:sp>
          <p:nvSpPr>
            <p:cNvPr id="5121" name="Rectangle 1"/>
            <p:cNvSpPr>
              <a:spLocks/>
            </p:cNvSpPr>
            <p:nvPr/>
          </p:nvSpPr>
          <p:spPr bwMode="auto">
            <a:xfrm rot="21540001">
              <a:off x="32" y="311"/>
              <a:ext cx="6848" cy="38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27000" dist="76199" dir="2700000" algn="ctr" rotWithShape="0">
                <a:schemeClr val="bg2">
                  <a:alpha val="59998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 dirty="0">
                <a:ea typeface="ヒラギノ角ゴ ProN W3" charset="0"/>
              </a:endParaRPr>
            </a:p>
          </p:txBody>
        </p:sp>
        <p:pic>
          <p:nvPicPr>
            <p:cNvPr id="51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9999">
              <a:off x="5939" y="7"/>
              <a:ext cx="80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9999">
              <a:off x="47" y="62"/>
              <a:ext cx="936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28" name="Rectangle 8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de-DE" sz="8000" dirty="0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Master POM</a:t>
            </a:r>
            <a:endParaRPr lang="en-US" altLang="de-DE" sz="8000" dirty="0">
              <a:solidFill>
                <a:schemeClr val="tx1"/>
              </a:solidFill>
              <a:latin typeface="CabinSketch Bold" charset="0"/>
              <a:ea typeface="MS PGothic" pitchFamily="34" charset="-128"/>
              <a:sym typeface="CabinSketch Bold" charset="0"/>
            </a:endParaRPr>
          </a:p>
        </p:txBody>
      </p:sp>
      <p:sp>
        <p:nvSpPr>
          <p:cNvPr id="5129" name="Rectangle 9"/>
          <p:cNvSpPr>
            <a:spLocks/>
          </p:cNvSpPr>
          <p:nvPr/>
        </p:nvSpPr>
        <p:spPr bwMode="auto">
          <a:xfrm rot="-59999">
            <a:off x="5046663" y="7450138"/>
            <a:ext cx="67056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r" eaLnBrk="1" hangingPunct="1">
              <a:lnSpc>
                <a:spcPct val="125000"/>
              </a:lnSpc>
            </a:pPr>
            <a:r>
              <a:rPr lang="en-US" altLang="de-DE" sz="2400" dirty="0" smtClean="0">
                <a:solidFill>
                  <a:srgbClr val="191919"/>
                </a:solidFill>
                <a:latin typeface="Daniel" pitchFamily="34" charset="0"/>
                <a:ea typeface="MS PGothic" pitchFamily="34" charset="-128"/>
                <a:sym typeface="Daniel" pitchFamily="34" charset="0"/>
              </a:rPr>
              <a:t>General Settings shared by all POMs</a:t>
            </a:r>
            <a:endParaRPr lang="en-US" altLang="de-DE" sz="2400" dirty="0">
              <a:solidFill>
                <a:srgbClr val="191919"/>
              </a:solidFill>
              <a:latin typeface="Daniel" pitchFamily="34" charset="0"/>
              <a:ea typeface="MS PGothic" pitchFamily="34" charset="-128"/>
              <a:sym typeface="Danie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 rot="-60000">
            <a:off x="1300525" y="1959931"/>
            <a:ext cx="10537433" cy="5339923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AT" sz="1100" dirty="0">
                <a:solidFill>
                  <a:srgbClr val="339966"/>
                </a:solidFill>
              </a:rPr>
              <a:t>&lt;?</a:t>
            </a:r>
            <a:r>
              <a:rPr lang="de-AT" sz="1100" dirty="0" err="1">
                <a:solidFill>
                  <a:srgbClr val="339966"/>
                </a:solidFill>
              </a:rPr>
              <a:t>xml</a:t>
            </a:r>
            <a:r>
              <a:rPr lang="de-AT" sz="1100" dirty="0">
                <a:solidFill>
                  <a:srgbClr val="339966"/>
                </a:solidFill>
              </a:rPr>
              <a:t> </a:t>
            </a:r>
            <a:r>
              <a:rPr lang="de-AT" sz="1100" dirty="0" err="1">
                <a:solidFill>
                  <a:srgbClr val="9966FF"/>
                </a:solidFill>
              </a:rPr>
              <a:t>version</a:t>
            </a:r>
            <a:r>
              <a:rPr lang="de-AT" sz="1100" dirty="0">
                <a:solidFill>
                  <a:srgbClr val="339966"/>
                </a:solidFill>
              </a:rPr>
              <a:t>=</a:t>
            </a:r>
            <a:r>
              <a:rPr lang="de-AT" sz="1100" i="1" dirty="0">
                <a:solidFill>
                  <a:srgbClr val="339966"/>
                </a:solidFill>
              </a:rPr>
              <a:t>"1.0" </a:t>
            </a:r>
            <a:r>
              <a:rPr lang="de-AT" sz="1100" i="1" dirty="0" err="1">
                <a:solidFill>
                  <a:srgbClr val="9966FF"/>
                </a:solidFill>
              </a:rPr>
              <a:t>encoding</a:t>
            </a:r>
            <a:r>
              <a:rPr lang="de-AT" sz="1100" i="1" dirty="0">
                <a:solidFill>
                  <a:srgbClr val="339966"/>
                </a:solidFill>
              </a:rPr>
              <a:t>="UTF-8"?&gt;</a:t>
            </a:r>
          </a:p>
          <a:p>
            <a:pPr algn="l"/>
            <a:r>
              <a:rPr lang="de-AT" sz="1100" dirty="0">
                <a:solidFill>
                  <a:srgbClr val="339966"/>
                </a:solidFill>
              </a:rPr>
              <a:t>&lt;</a:t>
            </a:r>
            <a:r>
              <a:rPr lang="de-AT" sz="1100" dirty="0" err="1">
                <a:solidFill>
                  <a:srgbClr val="339966"/>
                </a:solidFill>
              </a:rPr>
              <a:t>project</a:t>
            </a:r>
            <a:endParaRPr lang="de-AT" sz="1100" dirty="0">
              <a:solidFill>
                <a:srgbClr val="339966"/>
              </a:solidFill>
            </a:endParaRPr>
          </a:p>
          <a:p>
            <a:pPr algn="l"/>
            <a:r>
              <a:rPr lang="de-AT" sz="1100" dirty="0" err="1">
                <a:solidFill>
                  <a:srgbClr val="9966FF"/>
                </a:solidFill>
              </a:rPr>
              <a:t>xsi:schemaLocation</a:t>
            </a:r>
            <a:r>
              <a:rPr lang="de-AT" sz="1100" dirty="0">
                <a:solidFill>
                  <a:srgbClr val="339966"/>
                </a:solidFill>
              </a:rPr>
              <a:t>=</a:t>
            </a:r>
            <a:r>
              <a:rPr lang="de-AT" sz="1100" i="1" dirty="0">
                <a:solidFill>
                  <a:srgbClr val="339966"/>
                </a:solidFill>
              </a:rPr>
              <a:t>"http://maven.apache.org/POM/4.0.0 http://maven.apache.org/xsd/maven-4.0.0.xsd"</a:t>
            </a:r>
          </a:p>
          <a:p>
            <a:pPr algn="l"/>
            <a:r>
              <a:rPr lang="de-AT" sz="1100" dirty="0" err="1">
                <a:solidFill>
                  <a:srgbClr val="9966FF"/>
                </a:solidFill>
              </a:rPr>
              <a:t>xmlns</a:t>
            </a:r>
            <a:r>
              <a:rPr lang="de-AT" sz="1100" dirty="0">
                <a:solidFill>
                  <a:srgbClr val="339966"/>
                </a:solidFill>
              </a:rPr>
              <a:t>=</a:t>
            </a:r>
            <a:r>
              <a:rPr lang="de-AT" sz="1100" i="1" dirty="0">
                <a:solidFill>
                  <a:srgbClr val="339966"/>
                </a:solidFill>
              </a:rPr>
              <a:t>"http://maven.apache.org/POM/4.0.0" </a:t>
            </a:r>
            <a:r>
              <a:rPr lang="de-AT" sz="1100" i="1" dirty="0" err="1">
                <a:solidFill>
                  <a:srgbClr val="339966"/>
                </a:solidFill>
              </a:rPr>
              <a:t>xmlns:xsi</a:t>
            </a:r>
            <a:r>
              <a:rPr lang="de-AT" sz="1100" i="1" dirty="0">
                <a:solidFill>
                  <a:srgbClr val="339966"/>
                </a:solidFill>
              </a:rPr>
              <a:t>="http://www.w3.org/2001/XMLSchema-instance"&gt;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</a:t>
            </a:r>
            <a:r>
              <a:rPr lang="de-AT" sz="1100" dirty="0" err="1">
                <a:solidFill>
                  <a:srgbClr val="339966"/>
                </a:solidFill>
              </a:rPr>
              <a:t>modelVersion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>
                <a:solidFill>
                  <a:schemeClr val="bg1"/>
                </a:solidFill>
              </a:rPr>
              <a:t>4.0.0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modelVersion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</a:t>
            </a:r>
            <a:r>
              <a:rPr lang="de-AT" sz="1100" dirty="0" err="1">
                <a:solidFill>
                  <a:srgbClr val="339966"/>
                </a:solidFill>
              </a:rPr>
              <a:t>groupId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at.bachmann.solutioncenter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groupId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</a:t>
            </a:r>
            <a:r>
              <a:rPr lang="de-AT" sz="1100" dirty="0" err="1">
                <a:solidFill>
                  <a:srgbClr val="339966"/>
                </a:solidFill>
              </a:rPr>
              <a:t>artifactId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solutioncenter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artifactId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</a:t>
            </a:r>
            <a:r>
              <a:rPr lang="de-AT" sz="1100" dirty="0" err="1">
                <a:solidFill>
                  <a:srgbClr val="339966"/>
                </a:solidFill>
              </a:rPr>
              <a:t>name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SolutionCenter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name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</a:t>
            </a:r>
            <a:r>
              <a:rPr lang="de-AT" sz="1100" dirty="0" err="1">
                <a:solidFill>
                  <a:srgbClr val="339966"/>
                </a:solidFill>
              </a:rPr>
              <a:t>version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>
                <a:solidFill>
                  <a:schemeClr val="bg1"/>
                </a:solidFill>
              </a:rPr>
              <a:t>1.0.0-SNAPSHOT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version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</a:t>
            </a:r>
            <a:r>
              <a:rPr lang="de-AT" sz="1100" dirty="0" err="1">
                <a:solidFill>
                  <a:srgbClr val="339966"/>
                </a:solidFill>
              </a:rPr>
              <a:t>packaging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pom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packaging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endParaRPr lang="de-AT" sz="1100" dirty="0">
              <a:solidFill>
                <a:srgbClr val="339966"/>
              </a:solidFill>
            </a:endParaRP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</a:t>
            </a:r>
            <a:r>
              <a:rPr lang="de-AT" sz="1100" dirty="0" err="1">
                <a:solidFill>
                  <a:srgbClr val="339966"/>
                </a:solidFill>
              </a:rPr>
              <a:t>properties</a:t>
            </a:r>
            <a:r>
              <a:rPr lang="de-AT" sz="1100" dirty="0" smtClean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 smtClean="0">
                <a:solidFill>
                  <a:srgbClr val="339966"/>
                </a:solidFill>
              </a:rPr>
              <a:t>tycho</a:t>
            </a:r>
            <a:r>
              <a:rPr lang="de-AT" sz="1100" dirty="0" smtClean="0">
                <a:solidFill>
                  <a:srgbClr val="339966"/>
                </a:solidFill>
              </a:rPr>
              <a:t>-version&gt;</a:t>
            </a:r>
            <a:r>
              <a:rPr lang="de-AT" sz="1100" dirty="0" smtClean="0">
                <a:solidFill>
                  <a:schemeClr val="bg1"/>
                </a:solidFill>
              </a:rPr>
              <a:t>0.23.0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tycho</a:t>
            </a:r>
            <a:r>
              <a:rPr lang="de-AT" sz="1100" dirty="0">
                <a:solidFill>
                  <a:srgbClr val="339966"/>
                </a:solidFill>
              </a:rPr>
              <a:t>-version&gt;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jacoco</a:t>
            </a:r>
            <a:r>
              <a:rPr lang="de-AT" sz="1100" dirty="0">
                <a:solidFill>
                  <a:srgbClr val="339966"/>
                </a:solidFill>
              </a:rPr>
              <a:t>-version&gt;</a:t>
            </a:r>
            <a:r>
              <a:rPr lang="de-AT" sz="1100" dirty="0">
                <a:solidFill>
                  <a:schemeClr val="bg1"/>
                </a:solidFill>
              </a:rPr>
              <a:t>0.6.4.201312101107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jacoco</a:t>
            </a:r>
            <a:r>
              <a:rPr lang="de-AT" sz="1100" dirty="0">
                <a:solidFill>
                  <a:srgbClr val="339966"/>
                </a:solidFill>
              </a:rPr>
              <a:t>-version&gt;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jnario</a:t>
            </a:r>
            <a:r>
              <a:rPr lang="de-AT" sz="1100" dirty="0">
                <a:solidFill>
                  <a:srgbClr val="339966"/>
                </a:solidFill>
              </a:rPr>
              <a:t>-version&gt;</a:t>
            </a:r>
            <a:r>
              <a:rPr lang="de-AT" sz="1100" dirty="0">
                <a:solidFill>
                  <a:schemeClr val="bg1"/>
                </a:solidFill>
              </a:rPr>
              <a:t>0.7.5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jnario</a:t>
            </a:r>
            <a:r>
              <a:rPr lang="de-AT" sz="1100" dirty="0">
                <a:solidFill>
                  <a:srgbClr val="339966"/>
                </a:solidFill>
              </a:rPr>
              <a:t>-version&gt;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 smtClean="0">
                <a:solidFill>
                  <a:srgbClr val="339966"/>
                </a:solidFill>
              </a:rPr>
              <a:t>xtend</a:t>
            </a:r>
            <a:r>
              <a:rPr lang="de-AT" sz="1100" dirty="0" smtClean="0">
                <a:solidFill>
                  <a:srgbClr val="339966"/>
                </a:solidFill>
              </a:rPr>
              <a:t>-version&gt;</a:t>
            </a:r>
            <a:r>
              <a:rPr lang="de-AT" sz="1100" dirty="0" smtClean="0">
                <a:solidFill>
                  <a:schemeClr val="bg1"/>
                </a:solidFill>
              </a:rPr>
              <a:t>2.6.3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xtend</a:t>
            </a:r>
            <a:r>
              <a:rPr lang="de-AT" sz="1100" dirty="0">
                <a:solidFill>
                  <a:srgbClr val="339966"/>
                </a:solidFill>
              </a:rPr>
              <a:t>-version&gt;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buildhelper</a:t>
            </a:r>
            <a:r>
              <a:rPr lang="de-AT" sz="1100" dirty="0">
                <a:solidFill>
                  <a:srgbClr val="339966"/>
                </a:solidFill>
              </a:rPr>
              <a:t>-version&gt;</a:t>
            </a:r>
            <a:r>
              <a:rPr lang="de-AT" sz="1100" dirty="0">
                <a:solidFill>
                  <a:schemeClr val="bg1"/>
                </a:solidFill>
              </a:rPr>
              <a:t>1.8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buildhelper</a:t>
            </a:r>
            <a:r>
              <a:rPr lang="de-AT" sz="1100" dirty="0">
                <a:solidFill>
                  <a:srgbClr val="339966"/>
                </a:solidFill>
              </a:rPr>
              <a:t>-version&gt;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maven</a:t>
            </a:r>
            <a:r>
              <a:rPr lang="de-AT" sz="1100" dirty="0">
                <a:solidFill>
                  <a:srgbClr val="339966"/>
                </a:solidFill>
              </a:rPr>
              <a:t>-clean-version&gt;</a:t>
            </a:r>
            <a:r>
              <a:rPr lang="de-AT" sz="1100" dirty="0">
                <a:solidFill>
                  <a:schemeClr val="bg1"/>
                </a:solidFill>
              </a:rPr>
              <a:t>2.5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maven</a:t>
            </a:r>
            <a:r>
              <a:rPr lang="de-AT" sz="1100" dirty="0">
                <a:solidFill>
                  <a:srgbClr val="339966"/>
                </a:solidFill>
              </a:rPr>
              <a:t>-clean-version&gt;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antrun</a:t>
            </a:r>
            <a:r>
              <a:rPr lang="de-AT" sz="1100" dirty="0">
                <a:solidFill>
                  <a:srgbClr val="339966"/>
                </a:solidFill>
              </a:rPr>
              <a:t>-version&gt;</a:t>
            </a:r>
            <a:r>
              <a:rPr lang="de-AT" sz="1100" dirty="0">
                <a:solidFill>
                  <a:schemeClr val="bg1"/>
                </a:solidFill>
              </a:rPr>
              <a:t>1.7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antrun</a:t>
            </a:r>
            <a:r>
              <a:rPr lang="de-AT" sz="1100" dirty="0">
                <a:solidFill>
                  <a:srgbClr val="339966"/>
                </a:solidFill>
              </a:rPr>
              <a:t>-version&gt;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</a:t>
            </a:r>
            <a:endParaRPr lang="de-AT" sz="1100" dirty="0">
              <a:solidFill>
                <a:srgbClr val="339966"/>
              </a:solidFill>
            </a:endParaRP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sonar.java.source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>
                <a:solidFill>
                  <a:schemeClr val="bg1"/>
                </a:solidFill>
              </a:rPr>
              <a:t>1.7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sonar.java.source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sonar.java.target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>
                <a:solidFill>
                  <a:schemeClr val="bg1"/>
                </a:solidFill>
              </a:rPr>
              <a:t>1.7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sonar.java.target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sonar.jdbc.driverClassName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com.mysql.jdbc.Driver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sonar.jdbc.driverClassName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>
                <a:solidFill>
                  <a:srgbClr val="339966"/>
                </a:solidFill>
              </a:rPr>
              <a:t>sonar.jdbc.url&gt;</a:t>
            </a:r>
            <a:r>
              <a:rPr lang="de-AT" sz="1100" dirty="0" err="1">
                <a:solidFill>
                  <a:schemeClr val="bg1"/>
                </a:solidFill>
              </a:rPr>
              <a:t>jdbc:mysql</a:t>
            </a:r>
            <a:r>
              <a:rPr lang="de-AT" sz="1100" dirty="0">
                <a:solidFill>
                  <a:schemeClr val="bg1"/>
                </a:solidFill>
              </a:rPr>
              <a:t>://buildserver:3306/</a:t>
            </a:r>
            <a:r>
              <a:rPr lang="de-AT" sz="1100" dirty="0" err="1">
                <a:solidFill>
                  <a:schemeClr val="bg1"/>
                </a:solidFill>
              </a:rPr>
              <a:t>sonar?useUnicode</a:t>
            </a:r>
            <a:r>
              <a:rPr lang="de-AT" sz="1100" dirty="0">
                <a:solidFill>
                  <a:schemeClr val="bg1"/>
                </a:solidFill>
              </a:rPr>
              <a:t>=</a:t>
            </a:r>
            <a:r>
              <a:rPr lang="de-AT" sz="1100" dirty="0" err="1">
                <a:solidFill>
                  <a:schemeClr val="bg1"/>
                </a:solidFill>
              </a:rPr>
              <a:t>true&amp;amp;characterEncoding</a:t>
            </a:r>
            <a:r>
              <a:rPr lang="de-AT" sz="1100" dirty="0">
                <a:solidFill>
                  <a:schemeClr val="bg1"/>
                </a:solidFill>
              </a:rPr>
              <a:t>=utf8</a:t>
            </a:r>
            <a:r>
              <a:rPr lang="de-AT" sz="1100" dirty="0">
                <a:solidFill>
                  <a:srgbClr val="339966"/>
                </a:solidFill>
              </a:rPr>
              <a:t>&lt;/sonar.jdbc.url&gt;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>
                <a:solidFill>
                  <a:srgbClr val="339966"/>
                </a:solidFill>
              </a:rPr>
              <a:t>sonar.host.url&gt;</a:t>
            </a:r>
            <a:r>
              <a:rPr lang="de-AT" sz="1100" dirty="0">
                <a:solidFill>
                  <a:schemeClr val="bg1"/>
                </a:solidFill>
              </a:rPr>
              <a:t>http://buildserver:9000</a:t>
            </a:r>
            <a:r>
              <a:rPr lang="de-AT" sz="1100" dirty="0">
                <a:solidFill>
                  <a:srgbClr val="339966"/>
                </a:solidFill>
              </a:rPr>
              <a:t>&lt;/sonar.host.url&gt;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sonar.jacoco.reportPath</a:t>
            </a:r>
            <a:r>
              <a:rPr lang="de-AT" sz="1100" dirty="0">
                <a:solidFill>
                  <a:schemeClr val="bg1"/>
                </a:solidFill>
              </a:rPr>
              <a:t>&gt;${WORKSPACE}/</a:t>
            </a:r>
            <a:r>
              <a:rPr lang="de-AT" sz="1100" dirty="0" err="1">
                <a:solidFill>
                  <a:schemeClr val="bg1"/>
                </a:solidFill>
              </a:rPr>
              <a:t>jacoco.exec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sonar.jacoco.reportPath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sonar.dynamicAnalysis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reuseReports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sonar.dynamicAnalysis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sonar.findbugs.timeout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>
                <a:solidFill>
                  <a:schemeClr val="bg1"/>
                </a:solidFill>
              </a:rPr>
              <a:t>6000000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sonar.findbugs.timeout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 smtClean="0">
                <a:solidFill>
                  <a:srgbClr val="339966"/>
                </a:solidFill>
              </a:rPr>
              <a:t>java.io.tmpdir</a:t>
            </a:r>
            <a:r>
              <a:rPr lang="de-AT" sz="1100" dirty="0">
                <a:solidFill>
                  <a:srgbClr val="339966"/>
                </a:solidFill>
              </a:rPr>
              <a:t>&gt;${</a:t>
            </a:r>
            <a:r>
              <a:rPr lang="de-AT" sz="1100" dirty="0">
                <a:solidFill>
                  <a:schemeClr val="bg1"/>
                </a:solidFill>
              </a:rPr>
              <a:t>WORKSPACE}/</a:t>
            </a:r>
            <a:r>
              <a:rPr lang="de-AT" sz="1100" dirty="0" err="1">
                <a:solidFill>
                  <a:schemeClr val="bg1"/>
                </a:solidFill>
              </a:rPr>
              <a:t>temp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java.io.tmpdir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osgi.arch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>
                <a:solidFill>
                  <a:schemeClr val="bg1"/>
                </a:solidFill>
              </a:rPr>
              <a:t>x86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osgi.arch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properties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2700" y="3810000"/>
            <a:ext cx="266700" cy="33528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30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5" name="Group 5"/>
          <p:cNvGrpSpPr>
            <a:grpSpLocks/>
          </p:cNvGrpSpPr>
          <p:nvPr/>
        </p:nvGrpSpPr>
        <p:grpSpPr bwMode="auto">
          <a:xfrm>
            <a:off x="1079507" y="685800"/>
            <a:ext cx="10872773" cy="8153400"/>
            <a:chOff x="32" y="7"/>
            <a:chExt cx="6848" cy="4128"/>
          </a:xfrm>
        </p:grpSpPr>
        <p:sp>
          <p:nvSpPr>
            <p:cNvPr id="5121" name="Rectangle 1"/>
            <p:cNvSpPr>
              <a:spLocks/>
            </p:cNvSpPr>
            <p:nvPr/>
          </p:nvSpPr>
          <p:spPr bwMode="auto">
            <a:xfrm rot="21540001">
              <a:off x="32" y="311"/>
              <a:ext cx="6848" cy="38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27000" dist="76199" dir="2700000" algn="ctr" rotWithShape="0">
                <a:schemeClr val="bg2">
                  <a:alpha val="59998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 dirty="0">
                <a:ea typeface="ヒラギノ角ゴ ProN W3" charset="0"/>
              </a:endParaRPr>
            </a:p>
          </p:txBody>
        </p:sp>
        <p:pic>
          <p:nvPicPr>
            <p:cNvPr id="51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9999">
              <a:off x="5939" y="7"/>
              <a:ext cx="80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9999">
              <a:off x="47" y="62"/>
              <a:ext cx="936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28" name="Rectangle 8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de-DE" sz="8000" dirty="0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Plugin POM</a:t>
            </a:r>
            <a:endParaRPr lang="en-US" altLang="de-DE" sz="8000" dirty="0">
              <a:solidFill>
                <a:schemeClr val="tx1"/>
              </a:solidFill>
              <a:latin typeface="CabinSketch Bold" charset="0"/>
              <a:ea typeface="MS PGothic" pitchFamily="34" charset="-128"/>
              <a:sym typeface="CabinSketch Bold" charset="0"/>
            </a:endParaRPr>
          </a:p>
        </p:txBody>
      </p:sp>
      <p:sp>
        <p:nvSpPr>
          <p:cNvPr id="5129" name="Rectangle 9"/>
          <p:cNvSpPr>
            <a:spLocks/>
          </p:cNvSpPr>
          <p:nvPr/>
        </p:nvSpPr>
        <p:spPr bwMode="auto">
          <a:xfrm rot="-59999">
            <a:off x="5126545" y="8158428"/>
            <a:ext cx="67056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r" eaLnBrk="1" hangingPunct="1">
              <a:lnSpc>
                <a:spcPct val="125000"/>
              </a:lnSpc>
            </a:pPr>
            <a:r>
              <a:rPr lang="en-US" altLang="de-DE" sz="2400" dirty="0" smtClean="0">
                <a:solidFill>
                  <a:srgbClr val="191919"/>
                </a:solidFill>
                <a:latin typeface="Daniel" pitchFamily="34" charset="0"/>
                <a:ea typeface="MS PGothic" pitchFamily="34" charset="-128"/>
                <a:sym typeface="Daniel" pitchFamily="34" charset="0"/>
              </a:rPr>
              <a:t>A single Plugin</a:t>
            </a:r>
            <a:endParaRPr lang="en-US" altLang="de-DE" sz="2400" dirty="0">
              <a:solidFill>
                <a:srgbClr val="191919"/>
              </a:solidFill>
              <a:latin typeface="Daniel" pitchFamily="34" charset="0"/>
              <a:ea typeface="MS PGothic" pitchFamily="34" charset="-128"/>
              <a:sym typeface="Danie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 rot="-60000">
            <a:off x="1160944" y="1604401"/>
            <a:ext cx="10591943" cy="6355586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de-AT" sz="1100" dirty="0" smtClean="0">
              <a:solidFill>
                <a:srgbClr val="339966"/>
              </a:solidFill>
            </a:endParaRPr>
          </a:p>
          <a:p>
            <a:pPr algn="l"/>
            <a:endParaRPr lang="de-AT" sz="1100" dirty="0">
              <a:solidFill>
                <a:srgbClr val="339966"/>
              </a:solidFill>
            </a:endParaRPr>
          </a:p>
          <a:p>
            <a:pPr algn="l"/>
            <a:endParaRPr lang="de-AT" sz="1100" dirty="0" smtClean="0">
              <a:solidFill>
                <a:srgbClr val="339966"/>
              </a:solidFill>
            </a:endParaRPr>
          </a:p>
          <a:p>
            <a:pPr algn="l"/>
            <a:endParaRPr lang="de-AT" sz="1100" dirty="0">
              <a:solidFill>
                <a:srgbClr val="339966"/>
              </a:solidFill>
            </a:endParaRP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&lt;?</a:t>
            </a:r>
            <a:r>
              <a:rPr lang="de-AT" sz="1100" dirty="0" err="1">
                <a:solidFill>
                  <a:srgbClr val="339966"/>
                </a:solidFill>
              </a:rPr>
              <a:t>xml</a:t>
            </a:r>
            <a:r>
              <a:rPr lang="de-AT" sz="1100" dirty="0">
                <a:solidFill>
                  <a:srgbClr val="339966"/>
                </a:solidFill>
              </a:rPr>
              <a:t> </a:t>
            </a:r>
            <a:r>
              <a:rPr lang="de-AT" sz="1100" dirty="0" err="1">
                <a:solidFill>
                  <a:srgbClr val="9966FF"/>
                </a:solidFill>
              </a:rPr>
              <a:t>version</a:t>
            </a:r>
            <a:r>
              <a:rPr lang="de-AT" sz="1100" dirty="0">
                <a:solidFill>
                  <a:srgbClr val="339966"/>
                </a:solidFill>
              </a:rPr>
              <a:t>=</a:t>
            </a:r>
            <a:r>
              <a:rPr lang="de-AT" sz="1100" i="1" dirty="0">
                <a:solidFill>
                  <a:srgbClr val="339966"/>
                </a:solidFill>
              </a:rPr>
              <a:t>"1.0" </a:t>
            </a:r>
            <a:r>
              <a:rPr lang="de-AT" sz="1100" i="1" dirty="0" err="1">
                <a:solidFill>
                  <a:srgbClr val="9966FF"/>
                </a:solidFill>
              </a:rPr>
              <a:t>encoding</a:t>
            </a:r>
            <a:r>
              <a:rPr lang="de-AT" sz="1100" i="1" dirty="0">
                <a:solidFill>
                  <a:srgbClr val="339966"/>
                </a:solidFill>
              </a:rPr>
              <a:t>="UTF-8"?&gt;</a:t>
            </a:r>
          </a:p>
          <a:p>
            <a:pPr algn="l"/>
            <a:r>
              <a:rPr lang="de-AT" sz="1100" dirty="0">
                <a:solidFill>
                  <a:srgbClr val="339966"/>
                </a:solidFill>
              </a:rPr>
              <a:t>&lt;</a:t>
            </a:r>
            <a:r>
              <a:rPr lang="de-AT" sz="1100" dirty="0" err="1" smtClean="0">
                <a:solidFill>
                  <a:srgbClr val="339966"/>
                </a:solidFill>
              </a:rPr>
              <a:t>project</a:t>
            </a:r>
            <a:r>
              <a:rPr lang="de-AT" sz="1100" dirty="0" smtClean="0">
                <a:solidFill>
                  <a:srgbClr val="339966"/>
                </a:solidFill>
              </a:rPr>
              <a:t> </a:t>
            </a:r>
            <a:r>
              <a:rPr lang="de-AT" sz="1100" dirty="0" err="1" smtClean="0">
                <a:solidFill>
                  <a:srgbClr val="9966FF"/>
                </a:solidFill>
              </a:rPr>
              <a:t>xsi:schemaLocation</a:t>
            </a:r>
            <a:r>
              <a:rPr lang="de-AT" sz="1100" dirty="0">
                <a:solidFill>
                  <a:srgbClr val="339966"/>
                </a:solidFill>
              </a:rPr>
              <a:t>=</a:t>
            </a:r>
            <a:r>
              <a:rPr lang="de-AT" sz="1100" i="1" dirty="0">
                <a:solidFill>
                  <a:srgbClr val="339966"/>
                </a:solidFill>
              </a:rPr>
              <a:t>"http://maven.apache.org/POM/4.0.0 http://maven.apache.org/xsd/maven-4.0.0.xsd"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</a:t>
            </a:r>
            <a:r>
              <a:rPr lang="de-AT" sz="1100" dirty="0" err="1" smtClean="0">
                <a:solidFill>
                  <a:srgbClr val="9966FF"/>
                </a:solidFill>
              </a:rPr>
              <a:t>xmlns</a:t>
            </a:r>
            <a:r>
              <a:rPr lang="de-AT" sz="1100" dirty="0">
                <a:solidFill>
                  <a:srgbClr val="339966"/>
                </a:solidFill>
              </a:rPr>
              <a:t>=</a:t>
            </a:r>
            <a:r>
              <a:rPr lang="de-AT" sz="1100" i="1" dirty="0">
                <a:solidFill>
                  <a:srgbClr val="339966"/>
                </a:solidFill>
              </a:rPr>
              <a:t>"http://maven.apache.org/POM/4.0.0" </a:t>
            </a:r>
            <a:r>
              <a:rPr lang="de-AT" sz="1100" i="1" dirty="0" err="1">
                <a:solidFill>
                  <a:srgbClr val="9966FF"/>
                </a:solidFill>
              </a:rPr>
              <a:t>xmlns:xsi</a:t>
            </a:r>
            <a:r>
              <a:rPr lang="de-AT" sz="1100" i="1" dirty="0">
                <a:solidFill>
                  <a:srgbClr val="339966"/>
                </a:solidFill>
              </a:rPr>
              <a:t>="http://www.w3.org/2001/XMLSchema-instance"&gt;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</a:t>
            </a:r>
            <a:r>
              <a:rPr lang="de-AT" sz="1100" dirty="0" err="1">
                <a:solidFill>
                  <a:srgbClr val="339966"/>
                </a:solidFill>
              </a:rPr>
              <a:t>modelVersion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>
                <a:solidFill>
                  <a:schemeClr val="bg1"/>
                </a:solidFill>
              </a:rPr>
              <a:t>4.0.0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modelVersion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</a:t>
            </a:r>
            <a:r>
              <a:rPr lang="de-AT" sz="1100" dirty="0" err="1">
                <a:solidFill>
                  <a:srgbClr val="339966"/>
                </a:solidFill>
              </a:rPr>
              <a:t>groupId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at.bachmann.solutioncenter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groupId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</a:t>
            </a:r>
            <a:r>
              <a:rPr lang="de-AT" sz="1100" dirty="0" err="1">
                <a:solidFill>
                  <a:srgbClr val="339966"/>
                </a:solidFill>
              </a:rPr>
              <a:t>artifactId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at.bachmann.cdt.ui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artifactId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</a:t>
            </a:r>
            <a:r>
              <a:rPr lang="de-AT" sz="1100" dirty="0" err="1">
                <a:solidFill>
                  <a:srgbClr val="339966"/>
                </a:solidFill>
              </a:rPr>
              <a:t>version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>
                <a:solidFill>
                  <a:schemeClr val="bg1"/>
                </a:solidFill>
              </a:rPr>
              <a:t>1.0.0-SNAPSHOT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version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</a:t>
            </a:r>
            <a:r>
              <a:rPr lang="de-AT" sz="1100" dirty="0" err="1">
                <a:solidFill>
                  <a:srgbClr val="339966"/>
                </a:solidFill>
              </a:rPr>
              <a:t>packaging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eclipse-plugin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packaging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endParaRPr lang="de-AT" sz="1100" dirty="0">
              <a:solidFill>
                <a:srgbClr val="339966"/>
              </a:solidFill>
            </a:endParaRP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</a:t>
            </a:r>
            <a:r>
              <a:rPr lang="de-AT" sz="1100" dirty="0" err="1">
                <a:solidFill>
                  <a:srgbClr val="339966"/>
                </a:solidFill>
              </a:rPr>
              <a:t>parent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relativePath</a:t>
            </a:r>
            <a:r>
              <a:rPr lang="de-AT" sz="1100" dirty="0">
                <a:solidFill>
                  <a:srgbClr val="339966"/>
                </a:solidFill>
              </a:rPr>
              <a:t>&gt;.</a:t>
            </a:r>
            <a:r>
              <a:rPr lang="de-AT" sz="1100" dirty="0">
                <a:solidFill>
                  <a:schemeClr val="bg1"/>
                </a:solidFill>
              </a:rPr>
              <a:t>./</a:t>
            </a:r>
            <a:r>
              <a:rPr lang="de-AT" sz="1100" dirty="0" err="1">
                <a:solidFill>
                  <a:schemeClr val="bg1"/>
                </a:solidFill>
              </a:rPr>
              <a:t>at.bachmann.cdeveloper.feature</a:t>
            </a:r>
            <a:r>
              <a:rPr lang="de-AT" sz="1100" dirty="0">
                <a:solidFill>
                  <a:schemeClr val="bg1"/>
                </a:solidFill>
              </a:rPr>
              <a:t>/</a:t>
            </a:r>
            <a:r>
              <a:rPr lang="de-AT" sz="1100" dirty="0" err="1">
                <a:solidFill>
                  <a:schemeClr val="bg1"/>
                </a:solidFill>
              </a:rPr>
              <a:t>build_pom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relativePath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groupId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at.bachmann.solutioncenter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groupId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artifactId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at.bachmann.cdeveloper.feature.pom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artifactId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version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>
                <a:solidFill>
                  <a:schemeClr val="bg1"/>
                </a:solidFill>
              </a:rPr>
              <a:t>1.0.0-SNAPSHOT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version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&lt;/</a:t>
            </a:r>
            <a:r>
              <a:rPr lang="de-AT" sz="1100" dirty="0" err="1">
                <a:solidFill>
                  <a:srgbClr val="339966"/>
                </a:solidFill>
              </a:rPr>
              <a:t>parent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endParaRPr lang="de-AT" sz="1100" dirty="0">
              <a:solidFill>
                <a:srgbClr val="339966"/>
              </a:solidFill>
            </a:endParaRPr>
          </a:p>
          <a:p>
            <a:pPr algn="l"/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project</a:t>
            </a:r>
            <a:r>
              <a:rPr lang="de-AT" sz="1100" dirty="0" smtClean="0">
                <a:solidFill>
                  <a:srgbClr val="339966"/>
                </a:solidFill>
              </a:rPr>
              <a:t>&gt;</a:t>
            </a:r>
          </a:p>
          <a:p>
            <a:pPr algn="l"/>
            <a:endParaRPr lang="de-AT" sz="1100" dirty="0">
              <a:solidFill>
                <a:srgbClr val="339966"/>
              </a:solidFill>
              <a:latin typeface="+mn-lt"/>
              <a:cs typeface="Courier New" panose="02070309020205020404" pitchFamily="49" charset="0"/>
            </a:endParaRPr>
          </a:p>
          <a:p>
            <a:pPr algn="l"/>
            <a:endParaRPr lang="de-AT" sz="1100" dirty="0" smtClean="0">
              <a:solidFill>
                <a:srgbClr val="339966"/>
              </a:solidFill>
              <a:latin typeface="+mn-lt"/>
              <a:cs typeface="Courier New" panose="02070309020205020404" pitchFamily="49" charset="0"/>
            </a:endParaRPr>
          </a:p>
          <a:p>
            <a:pPr algn="l"/>
            <a:endParaRPr lang="de-AT" sz="1100" dirty="0">
              <a:solidFill>
                <a:srgbClr val="339966"/>
              </a:solidFill>
              <a:latin typeface="+mn-lt"/>
              <a:cs typeface="Courier New" panose="02070309020205020404" pitchFamily="49" charset="0"/>
            </a:endParaRPr>
          </a:p>
          <a:p>
            <a:pPr algn="l"/>
            <a:endParaRPr lang="de-AT" sz="1100" dirty="0" smtClean="0">
              <a:solidFill>
                <a:srgbClr val="339966"/>
              </a:solidFill>
              <a:latin typeface="+mn-lt"/>
              <a:cs typeface="Courier New" panose="02070309020205020404" pitchFamily="49" charset="0"/>
            </a:endParaRPr>
          </a:p>
          <a:p>
            <a:pPr algn="l"/>
            <a:endParaRPr lang="de-AT" sz="1100" dirty="0">
              <a:solidFill>
                <a:srgbClr val="339966"/>
              </a:solidFill>
              <a:latin typeface="+mn-lt"/>
              <a:cs typeface="Courier New" panose="02070309020205020404" pitchFamily="49" charset="0"/>
            </a:endParaRPr>
          </a:p>
          <a:p>
            <a:pPr algn="l"/>
            <a:endParaRPr lang="de-AT" sz="1100" dirty="0" smtClean="0">
              <a:solidFill>
                <a:srgbClr val="339966"/>
              </a:solidFill>
              <a:latin typeface="+mn-lt"/>
              <a:cs typeface="Courier New" panose="02070309020205020404" pitchFamily="49" charset="0"/>
            </a:endParaRPr>
          </a:p>
          <a:p>
            <a:pPr algn="l"/>
            <a:endParaRPr lang="de-AT" sz="1100" dirty="0">
              <a:solidFill>
                <a:srgbClr val="339966"/>
              </a:solidFill>
              <a:latin typeface="+mn-lt"/>
              <a:cs typeface="Courier New" panose="02070309020205020404" pitchFamily="49" charset="0"/>
            </a:endParaRPr>
          </a:p>
          <a:p>
            <a:pPr algn="l"/>
            <a:endParaRPr lang="de-AT" sz="1100" dirty="0" smtClean="0">
              <a:solidFill>
                <a:srgbClr val="339966"/>
              </a:solidFill>
              <a:latin typeface="+mn-lt"/>
              <a:cs typeface="Courier New" panose="02070309020205020404" pitchFamily="49" charset="0"/>
            </a:endParaRPr>
          </a:p>
          <a:p>
            <a:pPr algn="l"/>
            <a:endParaRPr lang="de-AT" sz="1100" dirty="0" smtClean="0">
              <a:solidFill>
                <a:srgbClr val="339966"/>
              </a:solidFill>
              <a:latin typeface="+mn-lt"/>
              <a:cs typeface="Courier New" panose="02070309020205020404" pitchFamily="49" charset="0"/>
            </a:endParaRPr>
          </a:p>
          <a:p>
            <a:pPr algn="l"/>
            <a:endParaRPr lang="de-AT" sz="1100" dirty="0">
              <a:solidFill>
                <a:srgbClr val="339966"/>
              </a:solidFill>
              <a:latin typeface="+mn-lt"/>
              <a:cs typeface="Courier New" panose="02070309020205020404" pitchFamily="49" charset="0"/>
            </a:endParaRPr>
          </a:p>
          <a:p>
            <a:pPr algn="l"/>
            <a:endParaRPr lang="de-AT" sz="1100" dirty="0" smtClean="0">
              <a:solidFill>
                <a:srgbClr val="339966"/>
              </a:solidFill>
              <a:latin typeface="+mn-lt"/>
              <a:cs typeface="Courier New" panose="02070309020205020404" pitchFamily="49" charset="0"/>
            </a:endParaRPr>
          </a:p>
          <a:p>
            <a:pPr algn="l"/>
            <a:endParaRPr lang="de-AT" sz="1100" dirty="0">
              <a:solidFill>
                <a:srgbClr val="339966"/>
              </a:solidFill>
              <a:latin typeface="+mn-lt"/>
              <a:cs typeface="Courier New" panose="02070309020205020404" pitchFamily="49" charset="0"/>
            </a:endParaRPr>
          </a:p>
          <a:p>
            <a:pPr algn="l"/>
            <a:endParaRPr lang="de-AT" sz="1100" dirty="0" smtClean="0">
              <a:solidFill>
                <a:srgbClr val="339966"/>
              </a:solidFill>
              <a:latin typeface="+mn-lt"/>
              <a:cs typeface="Courier New" panose="02070309020205020404" pitchFamily="49" charset="0"/>
            </a:endParaRPr>
          </a:p>
          <a:p>
            <a:pPr algn="l"/>
            <a:endParaRPr lang="de-AT" sz="1100" dirty="0">
              <a:solidFill>
                <a:srgbClr val="339966"/>
              </a:solidFill>
              <a:latin typeface="+mn-lt"/>
              <a:cs typeface="Courier New" panose="02070309020205020404" pitchFamily="49" charset="0"/>
            </a:endParaRPr>
          </a:p>
          <a:p>
            <a:pPr algn="l"/>
            <a:endParaRPr lang="de-AT" sz="1100" dirty="0" smtClean="0">
              <a:solidFill>
                <a:srgbClr val="339966"/>
              </a:solidFill>
              <a:latin typeface="+mn-lt"/>
              <a:cs typeface="Courier New" panose="02070309020205020404" pitchFamily="49" charset="0"/>
            </a:endParaRPr>
          </a:p>
          <a:p>
            <a:pPr algn="l"/>
            <a:endParaRPr lang="de-AT" sz="1100" dirty="0">
              <a:solidFill>
                <a:srgbClr val="339966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53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de-DE" sz="8000" dirty="0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Test Fragment POM</a:t>
            </a:r>
            <a:endParaRPr lang="en-US" altLang="de-DE" sz="8000" dirty="0">
              <a:solidFill>
                <a:schemeClr val="tx1"/>
              </a:solidFill>
              <a:latin typeface="CabinSketch Bold" charset="0"/>
              <a:ea typeface="MS PGothic" pitchFamily="34" charset="-128"/>
              <a:sym typeface="CabinSketch Bold" charset="0"/>
            </a:endParaRPr>
          </a:p>
        </p:txBody>
      </p:sp>
      <p:grpSp>
        <p:nvGrpSpPr>
          <p:cNvPr id="5125" name="Group 5"/>
          <p:cNvGrpSpPr>
            <a:grpSpLocks/>
          </p:cNvGrpSpPr>
          <p:nvPr/>
        </p:nvGrpSpPr>
        <p:grpSpPr bwMode="auto">
          <a:xfrm flipH="1">
            <a:off x="1079507" y="685800"/>
            <a:ext cx="10872773" cy="8153400"/>
            <a:chOff x="32" y="7"/>
            <a:chExt cx="6848" cy="4128"/>
          </a:xfrm>
        </p:grpSpPr>
        <p:sp>
          <p:nvSpPr>
            <p:cNvPr id="5121" name="Rectangle 1"/>
            <p:cNvSpPr>
              <a:spLocks/>
            </p:cNvSpPr>
            <p:nvPr/>
          </p:nvSpPr>
          <p:spPr bwMode="auto">
            <a:xfrm rot="21540001">
              <a:off x="32" y="311"/>
              <a:ext cx="6848" cy="38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27000" dist="76199" dir="2700000" algn="ctr" rotWithShape="0">
                <a:schemeClr val="bg2">
                  <a:alpha val="59998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 dirty="0">
                <a:ea typeface="ヒラギノ角ゴ ProN W3" charset="0"/>
              </a:endParaRPr>
            </a:p>
          </p:txBody>
        </p:sp>
        <p:pic>
          <p:nvPicPr>
            <p:cNvPr id="51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9999">
              <a:off x="5939" y="7"/>
              <a:ext cx="80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9999">
              <a:off x="47" y="62"/>
              <a:ext cx="936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29" name="Rectangle 9"/>
          <p:cNvSpPr>
            <a:spLocks/>
          </p:cNvSpPr>
          <p:nvPr/>
        </p:nvSpPr>
        <p:spPr bwMode="auto">
          <a:xfrm rot="59999" flipH="1">
            <a:off x="5058855" y="8211872"/>
            <a:ext cx="67056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r" eaLnBrk="1" hangingPunct="1">
              <a:lnSpc>
                <a:spcPct val="125000"/>
              </a:lnSpc>
            </a:pPr>
            <a:r>
              <a:rPr lang="en-US" altLang="de-DE" sz="2400" dirty="0" smtClean="0">
                <a:solidFill>
                  <a:srgbClr val="191919"/>
                </a:solidFill>
                <a:latin typeface="Daniel" pitchFamily="34" charset="0"/>
                <a:ea typeface="MS PGothic" pitchFamily="34" charset="-128"/>
                <a:sym typeface="Daniel" pitchFamily="34" charset="0"/>
              </a:rPr>
              <a:t>Builds a Test Fragment</a:t>
            </a:r>
            <a:endParaRPr lang="en-US" altLang="de-DE" sz="2400" dirty="0">
              <a:solidFill>
                <a:srgbClr val="191919"/>
              </a:solidFill>
              <a:latin typeface="Daniel" pitchFamily="34" charset="0"/>
              <a:ea typeface="MS PGothic" pitchFamily="34" charset="-128"/>
              <a:sym typeface="Danie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 rot="60000" flipH="1">
            <a:off x="1193875" y="1434366"/>
            <a:ext cx="10676974" cy="669414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AT" sz="1100" dirty="0">
                <a:solidFill>
                  <a:srgbClr val="339966"/>
                </a:solidFill>
              </a:rPr>
              <a:t>&lt;?</a:t>
            </a:r>
            <a:r>
              <a:rPr lang="de-AT" sz="1100" dirty="0" err="1">
                <a:solidFill>
                  <a:srgbClr val="339966"/>
                </a:solidFill>
              </a:rPr>
              <a:t>xml</a:t>
            </a:r>
            <a:r>
              <a:rPr lang="de-AT" sz="1100" dirty="0">
                <a:solidFill>
                  <a:srgbClr val="339966"/>
                </a:solidFill>
              </a:rPr>
              <a:t> </a:t>
            </a:r>
            <a:r>
              <a:rPr lang="de-AT" sz="1100" dirty="0" err="1">
                <a:solidFill>
                  <a:srgbClr val="9966FF"/>
                </a:solidFill>
              </a:rPr>
              <a:t>version</a:t>
            </a:r>
            <a:r>
              <a:rPr lang="de-AT" sz="1100" dirty="0">
                <a:solidFill>
                  <a:srgbClr val="339966"/>
                </a:solidFill>
              </a:rPr>
              <a:t>=</a:t>
            </a:r>
            <a:r>
              <a:rPr lang="de-AT" sz="1100" i="1" dirty="0">
                <a:solidFill>
                  <a:srgbClr val="339966"/>
                </a:solidFill>
              </a:rPr>
              <a:t>"1.0" </a:t>
            </a:r>
            <a:r>
              <a:rPr lang="de-AT" sz="1100" i="1" dirty="0" err="1">
                <a:solidFill>
                  <a:srgbClr val="9966FF"/>
                </a:solidFill>
              </a:rPr>
              <a:t>encoding</a:t>
            </a:r>
            <a:r>
              <a:rPr lang="de-AT" sz="1100" i="1" dirty="0">
                <a:solidFill>
                  <a:srgbClr val="339966"/>
                </a:solidFill>
              </a:rPr>
              <a:t>="UTF-8"?&gt;</a:t>
            </a:r>
          </a:p>
          <a:p>
            <a:pPr algn="l"/>
            <a:r>
              <a:rPr lang="de-AT" sz="1100" dirty="0">
                <a:solidFill>
                  <a:srgbClr val="339966"/>
                </a:solidFill>
              </a:rPr>
              <a:t>&lt;</a:t>
            </a:r>
            <a:r>
              <a:rPr lang="de-AT" sz="1100" dirty="0" err="1">
                <a:solidFill>
                  <a:srgbClr val="339966"/>
                </a:solidFill>
              </a:rPr>
              <a:t>project</a:t>
            </a:r>
            <a:endParaRPr lang="de-AT" sz="1100" dirty="0">
              <a:solidFill>
                <a:srgbClr val="339966"/>
              </a:solidFill>
            </a:endParaRPr>
          </a:p>
          <a:p>
            <a:pPr algn="l"/>
            <a:r>
              <a:rPr lang="de-AT" sz="1100" dirty="0" err="1" smtClean="0">
                <a:solidFill>
                  <a:srgbClr val="339966"/>
                </a:solidFill>
              </a:rPr>
              <a:t>xsi:schemaLocation</a:t>
            </a:r>
            <a:r>
              <a:rPr lang="de-AT" sz="1100" dirty="0" smtClean="0">
                <a:solidFill>
                  <a:srgbClr val="339966"/>
                </a:solidFill>
              </a:rPr>
              <a:t>=</a:t>
            </a:r>
            <a:r>
              <a:rPr lang="de-AT" sz="1100" i="1" dirty="0" smtClean="0">
                <a:solidFill>
                  <a:srgbClr val="339966"/>
                </a:solidFill>
                <a:hlinkClick r:id="rId5"/>
              </a:rPr>
              <a:t>http</a:t>
            </a:r>
            <a:r>
              <a:rPr lang="de-AT" sz="1100" i="1" dirty="0">
                <a:solidFill>
                  <a:srgbClr val="339966"/>
                </a:solidFill>
                <a:hlinkClick r:id="rId5"/>
              </a:rPr>
              <a:t>://maven.apache.org/POM/4.0.0 </a:t>
            </a:r>
            <a:r>
              <a:rPr lang="de-AT" sz="1100" i="1" dirty="0">
                <a:solidFill>
                  <a:srgbClr val="339966"/>
                </a:solidFill>
                <a:hlinkClick r:id="rId6"/>
              </a:rPr>
              <a:t>http://</a:t>
            </a:r>
            <a:r>
              <a:rPr lang="de-AT" sz="1100" i="1" dirty="0" smtClean="0">
                <a:solidFill>
                  <a:srgbClr val="339966"/>
                </a:solidFill>
                <a:hlinkClick r:id="rId6"/>
              </a:rPr>
              <a:t>maven.apache.org/xsd/maven-4.0.0.xsd</a:t>
            </a:r>
            <a:r>
              <a:rPr lang="de-AT" sz="1100" i="1" dirty="0" smtClean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i="1" dirty="0">
                <a:solidFill>
                  <a:srgbClr val="339966"/>
                </a:solidFill>
              </a:rPr>
              <a:t> </a:t>
            </a:r>
            <a:r>
              <a:rPr lang="de-AT" sz="1100" i="1" dirty="0" smtClean="0">
                <a:solidFill>
                  <a:srgbClr val="339966"/>
                </a:solidFill>
              </a:rPr>
              <a:t> </a:t>
            </a:r>
            <a:r>
              <a:rPr lang="de-AT" sz="1100" dirty="0" smtClean="0">
                <a:solidFill>
                  <a:srgbClr val="339966"/>
                </a:solidFill>
              </a:rPr>
              <a:t>&lt;</a:t>
            </a:r>
            <a:r>
              <a:rPr lang="de-AT" sz="1100" dirty="0" err="1">
                <a:solidFill>
                  <a:srgbClr val="339966"/>
                </a:solidFill>
              </a:rPr>
              <a:t>modelVersion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>
                <a:solidFill>
                  <a:schemeClr val="bg1"/>
                </a:solidFill>
              </a:rPr>
              <a:t>4.0.0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modelVersion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endParaRPr lang="de-AT" sz="1100" dirty="0">
              <a:solidFill>
                <a:srgbClr val="339966"/>
              </a:solidFill>
            </a:endParaRP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</a:t>
            </a:r>
            <a:r>
              <a:rPr lang="de-AT" sz="1100" dirty="0" err="1">
                <a:solidFill>
                  <a:srgbClr val="339966"/>
                </a:solidFill>
              </a:rPr>
              <a:t>groupId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at.bachmann.solutioncenter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groupId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</a:t>
            </a:r>
            <a:r>
              <a:rPr lang="de-AT" sz="1100" dirty="0" err="1">
                <a:solidFill>
                  <a:srgbClr val="339966"/>
                </a:solidFill>
              </a:rPr>
              <a:t>artifactId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at.bachmann.cdt.ui.test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artifactId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</a:t>
            </a:r>
            <a:r>
              <a:rPr lang="de-AT" sz="1100" dirty="0" err="1">
                <a:solidFill>
                  <a:srgbClr val="339966"/>
                </a:solidFill>
              </a:rPr>
              <a:t>version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>
                <a:solidFill>
                  <a:schemeClr val="bg1"/>
                </a:solidFill>
              </a:rPr>
              <a:t>1.0.0-SNAPSHOT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version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</a:t>
            </a:r>
            <a:r>
              <a:rPr lang="de-AT" sz="1100" dirty="0" err="1">
                <a:solidFill>
                  <a:srgbClr val="339966"/>
                </a:solidFill>
              </a:rPr>
              <a:t>packaging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eclipse</a:t>
            </a:r>
            <a:r>
              <a:rPr lang="de-AT" sz="1100" dirty="0">
                <a:solidFill>
                  <a:schemeClr val="bg1"/>
                </a:solidFill>
              </a:rPr>
              <a:t>-test-</a:t>
            </a:r>
            <a:r>
              <a:rPr lang="de-AT" sz="1100" dirty="0" err="1">
                <a:solidFill>
                  <a:schemeClr val="bg1"/>
                </a:solidFill>
              </a:rPr>
              <a:t>plugin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packaging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endParaRPr lang="de-AT" sz="1100" dirty="0">
              <a:solidFill>
                <a:srgbClr val="339966"/>
              </a:solidFill>
            </a:endParaRP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</a:t>
            </a:r>
            <a:r>
              <a:rPr lang="de-AT" sz="1100" dirty="0" err="1">
                <a:solidFill>
                  <a:srgbClr val="339966"/>
                </a:solidFill>
              </a:rPr>
              <a:t>parent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relativePath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>
                <a:solidFill>
                  <a:schemeClr val="bg1"/>
                </a:solidFill>
              </a:rPr>
              <a:t>../</a:t>
            </a:r>
            <a:r>
              <a:rPr lang="de-AT" sz="1100" dirty="0" err="1">
                <a:solidFill>
                  <a:schemeClr val="bg1"/>
                </a:solidFill>
              </a:rPr>
              <a:t>at.bachmann.cdeveloper.feature</a:t>
            </a:r>
            <a:r>
              <a:rPr lang="de-AT" sz="1100" dirty="0">
                <a:solidFill>
                  <a:schemeClr val="bg1"/>
                </a:solidFill>
              </a:rPr>
              <a:t>/</a:t>
            </a:r>
            <a:r>
              <a:rPr lang="de-AT" sz="1100" dirty="0" err="1">
                <a:solidFill>
                  <a:schemeClr val="bg1"/>
                </a:solidFill>
              </a:rPr>
              <a:t>build_pom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relativePath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groupId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at.bachmann.solutioncenter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groupId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artifactId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at.bachmann.cdeveloper.feature.pom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artifactId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version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>
                <a:solidFill>
                  <a:schemeClr val="bg1"/>
                </a:solidFill>
              </a:rPr>
              <a:t>1.0.0-SNAPSHOT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version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&lt;/</a:t>
            </a:r>
            <a:r>
              <a:rPr lang="de-AT" sz="1100" dirty="0" err="1">
                <a:solidFill>
                  <a:srgbClr val="339966"/>
                </a:solidFill>
              </a:rPr>
              <a:t>parent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endParaRPr lang="de-AT" sz="1100" dirty="0">
              <a:solidFill>
                <a:srgbClr val="339966"/>
              </a:solidFill>
            </a:endParaRP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</a:t>
            </a:r>
            <a:r>
              <a:rPr lang="de-AT" sz="1100" dirty="0" err="1">
                <a:solidFill>
                  <a:srgbClr val="339966"/>
                </a:solidFill>
              </a:rPr>
              <a:t>build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plugins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&lt;</a:t>
            </a:r>
            <a:r>
              <a:rPr lang="de-AT" sz="1100" dirty="0" err="1">
                <a:solidFill>
                  <a:srgbClr val="339966"/>
                </a:solidFill>
              </a:rPr>
              <a:t>plugin</a:t>
            </a:r>
            <a:r>
              <a:rPr lang="de-AT" sz="1100" dirty="0" smtClean="0">
                <a:solidFill>
                  <a:srgbClr val="339966"/>
                </a:solidFill>
              </a:rPr>
              <a:t>&gt;  &lt;!– </a:t>
            </a:r>
            <a:r>
              <a:rPr lang="de-AT" sz="1100" dirty="0" err="1" smtClean="0">
                <a:solidFill>
                  <a:srgbClr val="339966"/>
                </a:solidFill>
              </a:rPr>
              <a:t>Creates</a:t>
            </a:r>
            <a:r>
              <a:rPr lang="de-AT" sz="1100" dirty="0" smtClean="0">
                <a:solidFill>
                  <a:srgbClr val="339966"/>
                </a:solidFill>
              </a:rPr>
              <a:t> </a:t>
            </a:r>
            <a:r>
              <a:rPr lang="de-AT" sz="1100" dirty="0" err="1" smtClean="0">
                <a:solidFill>
                  <a:srgbClr val="339966"/>
                </a:solidFill>
              </a:rPr>
              <a:t>the</a:t>
            </a:r>
            <a:r>
              <a:rPr lang="de-AT" sz="1100" dirty="0" smtClean="0">
                <a:solidFill>
                  <a:srgbClr val="339966"/>
                </a:solidFill>
              </a:rPr>
              <a:t> </a:t>
            </a:r>
            <a:r>
              <a:rPr lang="de-AT" sz="1100" dirty="0" err="1" smtClean="0">
                <a:solidFill>
                  <a:srgbClr val="339966"/>
                </a:solidFill>
              </a:rPr>
              <a:t>Jnario</a:t>
            </a:r>
            <a:r>
              <a:rPr lang="de-AT" sz="1100" dirty="0" smtClean="0">
                <a:solidFill>
                  <a:srgbClr val="339966"/>
                </a:solidFill>
              </a:rPr>
              <a:t> Features/</a:t>
            </a:r>
            <a:r>
              <a:rPr lang="de-AT" sz="1100" dirty="0" err="1" smtClean="0">
                <a:solidFill>
                  <a:srgbClr val="339966"/>
                </a:solidFill>
              </a:rPr>
              <a:t>Specs</a:t>
            </a:r>
            <a:r>
              <a:rPr lang="de-AT" sz="1100" dirty="0" smtClean="0">
                <a:solidFill>
                  <a:srgbClr val="339966"/>
                </a:solidFill>
              </a:rPr>
              <a:t>/</a:t>
            </a:r>
            <a:r>
              <a:rPr lang="de-AT" sz="1100" dirty="0" err="1" smtClean="0">
                <a:solidFill>
                  <a:srgbClr val="339966"/>
                </a:solidFill>
              </a:rPr>
              <a:t>Suites</a:t>
            </a:r>
            <a:r>
              <a:rPr lang="de-AT" sz="1100" dirty="0" smtClean="0">
                <a:solidFill>
                  <a:srgbClr val="339966"/>
                </a:solidFill>
              </a:rPr>
              <a:t> --&gt;</a:t>
            </a:r>
            <a:endParaRPr lang="de-AT" sz="1100" dirty="0">
              <a:solidFill>
                <a:srgbClr val="339966"/>
              </a:solidFill>
            </a:endParaRP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&lt;</a:t>
            </a:r>
            <a:r>
              <a:rPr lang="de-AT" sz="1100" dirty="0" err="1">
                <a:solidFill>
                  <a:srgbClr val="339966"/>
                </a:solidFill>
              </a:rPr>
              <a:t>groupId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org.jnario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groupId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&lt;</a:t>
            </a:r>
            <a:r>
              <a:rPr lang="de-AT" sz="1100" dirty="0" err="1">
                <a:solidFill>
                  <a:srgbClr val="339966"/>
                </a:solidFill>
              </a:rPr>
              <a:t>artifactId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jnario-maven-plugin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artifactId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&lt;</a:t>
            </a:r>
            <a:r>
              <a:rPr lang="de-AT" sz="1100" dirty="0" err="1">
                <a:solidFill>
                  <a:srgbClr val="339966"/>
                </a:solidFill>
              </a:rPr>
              <a:t>version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>
                <a:solidFill>
                  <a:schemeClr val="bg1"/>
                </a:solidFill>
              </a:rPr>
              <a:t>${</a:t>
            </a:r>
            <a:r>
              <a:rPr lang="de-AT" sz="1100" dirty="0" err="1">
                <a:solidFill>
                  <a:schemeClr val="bg1"/>
                </a:solidFill>
              </a:rPr>
              <a:t>jnario</a:t>
            </a:r>
            <a:r>
              <a:rPr lang="de-AT" sz="1100" dirty="0">
                <a:solidFill>
                  <a:schemeClr val="bg1"/>
                </a:solidFill>
              </a:rPr>
              <a:t>-version</a:t>
            </a:r>
            <a:r>
              <a:rPr lang="de-AT" sz="1100" dirty="0">
                <a:solidFill>
                  <a:srgbClr val="339966"/>
                </a:solidFill>
              </a:rPr>
              <a:t>}&lt;/</a:t>
            </a:r>
            <a:r>
              <a:rPr lang="de-AT" sz="1100" dirty="0" err="1">
                <a:solidFill>
                  <a:srgbClr val="339966"/>
                </a:solidFill>
              </a:rPr>
              <a:t>version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&lt;</a:t>
            </a:r>
            <a:r>
              <a:rPr lang="de-AT" sz="1100" dirty="0" err="1">
                <a:solidFill>
                  <a:srgbClr val="339966"/>
                </a:solidFill>
              </a:rPr>
              <a:t>executions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  &lt;</a:t>
            </a:r>
            <a:r>
              <a:rPr lang="de-AT" sz="1100" dirty="0" err="1">
                <a:solidFill>
                  <a:srgbClr val="339966"/>
                </a:solidFill>
              </a:rPr>
              <a:t>execution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    &lt;</a:t>
            </a:r>
            <a:r>
              <a:rPr lang="de-AT" sz="1100" dirty="0" err="1">
                <a:solidFill>
                  <a:srgbClr val="339966"/>
                </a:solidFill>
              </a:rPr>
              <a:t>goals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      &lt;</a:t>
            </a:r>
            <a:r>
              <a:rPr lang="de-AT" sz="1100" dirty="0" err="1">
                <a:solidFill>
                  <a:srgbClr val="339966"/>
                </a:solidFill>
              </a:rPr>
              <a:t>goal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testCompile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goal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      &lt;</a:t>
            </a:r>
            <a:r>
              <a:rPr lang="de-AT" sz="1100" dirty="0" err="1">
                <a:solidFill>
                  <a:srgbClr val="339966"/>
                </a:solidFill>
              </a:rPr>
              <a:t>goal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xtend</a:t>
            </a:r>
            <a:r>
              <a:rPr lang="de-AT" sz="1100" dirty="0">
                <a:solidFill>
                  <a:schemeClr val="bg1"/>
                </a:solidFill>
              </a:rPr>
              <a:t>-test-</a:t>
            </a:r>
            <a:r>
              <a:rPr lang="de-AT" sz="1100" dirty="0" err="1">
                <a:solidFill>
                  <a:schemeClr val="bg1"/>
                </a:solidFill>
              </a:rPr>
              <a:t>install</a:t>
            </a:r>
            <a:r>
              <a:rPr lang="de-AT" sz="1100" dirty="0">
                <a:solidFill>
                  <a:schemeClr val="bg1"/>
                </a:solidFill>
              </a:rPr>
              <a:t>-</a:t>
            </a:r>
            <a:r>
              <a:rPr lang="de-AT" sz="1100" dirty="0" err="1">
                <a:solidFill>
                  <a:schemeClr val="bg1"/>
                </a:solidFill>
              </a:rPr>
              <a:t>debug</a:t>
            </a:r>
            <a:r>
              <a:rPr lang="de-AT" sz="1100" dirty="0">
                <a:solidFill>
                  <a:schemeClr val="bg1"/>
                </a:solidFill>
              </a:rPr>
              <a:t>-info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goal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    &lt;/</a:t>
            </a:r>
            <a:r>
              <a:rPr lang="de-AT" sz="1100" dirty="0" err="1">
                <a:solidFill>
                  <a:srgbClr val="339966"/>
                </a:solidFill>
              </a:rPr>
              <a:t>goals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    &lt;</a:t>
            </a:r>
            <a:r>
              <a:rPr lang="de-AT" sz="1100" dirty="0" err="1">
                <a:solidFill>
                  <a:srgbClr val="339966"/>
                </a:solidFill>
              </a:rPr>
              <a:t>configuration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       &lt;</a:t>
            </a:r>
            <a:r>
              <a:rPr lang="de-AT" sz="1100" dirty="0" err="1">
                <a:solidFill>
                  <a:srgbClr val="339966"/>
                </a:solidFill>
              </a:rPr>
              <a:t>testOutputDirectory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>
                <a:solidFill>
                  <a:schemeClr val="bg1"/>
                </a:solidFill>
              </a:rPr>
              <a:t>${</a:t>
            </a:r>
            <a:r>
              <a:rPr lang="de-AT" sz="1100" dirty="0" err="1">
                <a:solidFill>
                  <a:schemeClr val="bg1"/>
                </a:solidFill>
              </a:rPr>
              <a:t>basedir</a:t>
            </a:r>
            <a:r>
              <a:rPr lang="de-AT" sz="1100" dirty="0">
                <a:solidFill>
                  <a:schemeClr val="bg1"/>
                </a:solidFill>
              </a:rPr>
              <a:t>}/</a:t>
            </a:r>
            <a:r>
              <a:rPr lang="de-AT" sz="1100" dirty="0" err="1">
                <a:solidFill>
                  <a:schemeClr val="bg1"/>
                </a:solidFill>
              </a:rPr>
              <a:t>xtend</a:t>
            </a:r>
            <a:r>
              <a:rPr lang="de-AT" sz="1100" dirty="0">
                <a:solidFill>
                  <a:schemeClr val="bg1"/>
                </a:solidFill>
              </a:rPr>
              <a:t>-gen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testOutputDirectory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       &lt;</a:t>
            </a:r>
            <a:r>
              <a:rPr lang="de-AT" sz="1100" dirty="0" err="1">
                <a:solidFill>
                  <a:srgbClr val="339966"/>
                </a:solidFill>
              </a:rPr>
              <a:t>outputDirectory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>
                <a:solidFill>
                  <a:schemeClr val="bg1"/>
                </a:solidFill>
              </a:rPr>
              <a:t>${</a:t>
            </a:r>
            <a:r>
              <a:rPr lang="de-AT" sz="1100" dirty="0" err="1">
                <a:solidFill>
                  <a:schemeClr val="bg1"/>
                </a:solidFill>
              </a:rPr>
              <a:t>basedir</a:t>
            </a:r>
            <a:r>
              <a:rPr lang="de-AT" sz="1100" dirty="0">
                <a:solidFill>
                  <a:schemeClr val="bg1"/>
                </a:solidFill>
              </a:rPr>
              <a:t>}/</a:t>
            </a:r>
            <a:r>
              <a:rPr lang="de-AT" sz="1100" dirty="0" err="1">
                <a:solidFill>
                  <a:schemeClr val="bg1"/>
                </a:solidFill>
              </a:rPr>
              <a:t>xtend</a:t>
            </a:r>
            <a:r>
              <a:rPr lang="de-AT" sz="1100" dirty="0">
                <a:solidFill>
                  <a:schemeClr val="bg1"/>
                </a:solidFill>
              </a:rPr>
              <a:t>-gen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outputDirectory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    &lt;/</a:t>
            </a:r>
            <a:r>
              <a:rPr lang="de-AT" sz="1100" dirty="0" err="1">
                <a:solidFill>
                  <a:srgbClr val="339966"/>
                </a:solidFill>
              </a:rPr>
              <a:t>configuration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  &lt;/</a:t>
            </a:r>
            <a:r>
              <a:rPr lang="de-AT" sz="1100" dirty="0" err="1">
                <a:solidFill>
                  <a:srgbClr val="339966"/>
                </a:solidFill>
              </a:rPr>
              <a:t>execution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&lt;/</a:t>
            </a:r>
            <a:r>
              <a:rPr lang="de-AT" sz="1100" dirty="0" err="1">
                <a:solidFill>
                  <a:srgbClr val="339966"/>
                </a:solidFill>
              </a:rPr>
              <a:t>executions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&lt;/</a:t>
            </a:r>
            <a:r>
              <a:rPr lang="de-AT" sz="1100" dirty="0" err="1">
                <a:solidFill>
                  <a:srgbClr val="339966"/>
                </a:solidFill>
              </a:rPr>
              <a:t>plugin</a:t>
            </a:r>
            <a:r>
              <a:rPr lang="de-AT" sz="1100" dirty="0" smtClean="0">
                <a:solidFill>
                  <a:srgbClr val="339966"/>
                </a:solidFill>
              </a:rPr>
              <a:t>&gt;</a:t>
            </a:r>
            <a:endParaRPr lang="de-AT" sz="1100" dirty="0">
              <a:solidFill>
                <a:srgbClr val="339966"/>
              </a:solidFill>
            </a:endParaRP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&lt;/</a:t>
            </a:r>
            <a:r>
              <a:rPr lang="de-AT" sz="1100" dirty="0" err="1">
                <a:solidFill>
                  <a:srgbClr val="339966"/>
                </a:solidFill>
              </a:rPr>
              <a:t>plugins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&lt;/</a:t>
            </a:r>
            <a:r>
              <a:rPr lang="de-AT" sz="1100" dirty="0" err="1">
                <a:solidFill>
                  <a:srgbClr val="339966"/>
                </a:solidFill>
              </a:rPr>
              <a:t>build</a:t>
            </a:r>
            <a:r>
              <a:rPr lang="de-AT" sz="1100" dirty="0" smtClean="0">
                <a:solidFill>
                  <a:srgbClr val="339966"/>
                </a:solidFill>
              </a:rPr>
              <a:t>&gt;</a:t>
            </a:r>
            <a:endParaRPr lang="de-AT" sz="1100" dirty="0">
              <a:solidFill>
                <a:srgbClr val="339966"/>
              </a:solidFill>
            </a:endParaRPr>
          </a:p>
          <a:p>
            <a:pPr algn="l"/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project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</p:txBody>
      </p:sp>
      <p:pic>
        <p:nvPicPr>
          <p:cNvPr id="15" name="Picture 4"/>
          <p:cNvPicPr>
            <a:picLocks noChangeArrowheads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118" y="5107394"/>
            <a:ext cx="3299482" cy="1674406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7648712" y="5499652"/>
            <a:ext cx="23310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000" dirty="0" err="1" smtClean="0">
                <a:solidFill>
                  <a:schemeClr val="bg1"/>
                </a:solidFill>
                <a:latin typeface="Daniel Bold" panose="020B0800000000000000" pitchFamily="34" charset="0"/>
              </a:rPr>
              <a:t>Build</a:t>
            </a:r>
            <a:r>
              <a:rPr lang="de-AT" sz="2000" dirty="0" smtClean="0">
                <a:solidFill>
                  <a:schemeClr val="bg1"/>
                </a:solidFill>
                <a:latin typeface="Daniel Bold" panose="020B0800000000000000" pitchFamily="34" charset="0"/>
              </a:rPr>
              <a:t> </a:t>
            </a:r>
          </a:p>
          <a:p>
            <a:r>
              <a:rPr lang="de-AT" sz="2000" dirty="0" err="1" smtClean="0">
                <a:solidFill>
                  <a:schemeClr val="bg1"/>
                </a:solidFill>
                <a:latin typeface="Daniel Bold" panose="020B0800000000000000" pitchFamily="34" charset="0"/>
              </a:rPr>
              <a:t>Specfic</a:t>
            </a:r>
            <a:r>
              <a:rPr lang="de-AT" sz="2000" dirty="0" smtClean="0">
                <a:solidFill>
                  <a:schemeClr val="bg1"/>
                </a:solidFill>
                <a:latin typeface="Daniel Bold" panose="020B0800000000000000" pitchFamily="34" charset="0"/>
              </a:rPr>
              <a:t> Settings</a:t>
            </a:r>
          </a:p>
        </p:txBody>
      </p:sp>
    </p:spTree>
    <p:extLst>
      <p:ext uri="{BB962C8B-B14F-4D97-AF65-F5344CB8AC3E}">
        <p14:creationId xmlns:p14="http://schemas.microsoft.com/office/powerpoint/2010/main" val="340819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de-DE" sz="8000" dirty="0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Feature Build POM</a:t>
            </a:r>
            <a:endParaRPr lang="en-US" altLang="de-DE" sz="8000" dirty="0">
              <a:solidFill>
                <a:schemeClr val="tx1"/>
              </a:solidFill>
              <a:latin typeface="CabinSketch Bold" charset="0"/>
              <a:ea typeface="MS PGothic" pitchFamily="34" charset="-128"/>
              <a:sym typeface="CabinSketch Bold" charset="0"/>
            </a:endParaRPr>
          </a:p>
        </p:txBody>
      </p:sp>
      <p:grpSp>
        <p:nvGrpSpPr>
          <p:cNvPr id="5125" name="Group 5"/>
          <p:cNvGrpSpPr>
            <a:grpSpLocks/>
          </p:cNvGrpSpPr>
          <p:nvPr/>
        </p:nvGrpSpPr>
        <p:grpSpPr bwMode="auto">
          <a:xfrm flipH="1">
            <a:off x="1079507" y="685800"/>
            <a:ext cx="10872773" cy="8153400"/>
            <a:chOff x="32" y="7"/>
            <a:chExt cx="6848" cy="4128"/>
          </a:xfrm>
        </p:grpSpPr>
        <p:sp>
          <p:nvSpPr>
            <p:cNvPr id="5121" name="Rectangle 1"/>
            <p:cNvSpPr>
              <a:spLocks/>
            </p:cNvSpPr>
            <p:nvPr/>
          </p:nvSpPr>
          <p:spPr bwMode="auto">
            <a:xfrm rot="21540001">
              <a:off x="32" y="311"/>
              <a:ext cx="6848" cy="38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27000" dist="76199" dir="2700000" algn="ctr" rotWithShape="0">
                <a:schemeClr val="bg2">
                  <a:alpha val="59998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 dirty="0">
                <a:ea typeface="ヒラギノ角ゴ ProN W3" charset="0"/>
              </a:endParaRPr>
            </a:p>
          </p:txBody>
        </p:sp>
        <p:pic>
          <p:nvPicPr>
            <p:cNvPr id="51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9999">
              <a:off x="5939" y="7"/>
              <a:ext cx="80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9999">
              <a:off x="47" y="62"/>
              <a:ext cx="936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29" name="Rectangle 9"/>
          <p:cNvSpPr>
            <a:spLocks/>
          </p:cNvSpPr>
          <p:nvPr/>
        </p:nvSpPr>
        <p:spPr bwMode="auto">
          <a:xfrm rot="59999" flipH="1">
            <a:off x="5058855" y="8211872"/>
            <a:ext cx="67056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r" eaLnBrk="1" hangingPunct="1">
              <a:lnSpc>
                <a:spcPct val="125000"/>
              </a:lnSpc>
            </a:pPr>
            <a:r>
              <a:rPr lang="en-US" altLang="de-DE" sz="2400" dirty="0" smtClean="0">
                <a:solidFill>
                  <a:srgbClr val="191919"/>
                </a:solidFill>
                <a:latin typeface="Daniel" pitchFamily="34" charset="0"/>
                <a:ea typeface="MS PGothic" pitchFamily="34" charset="-128"/>
                <a:sym typeface="Daniel" pitchFamily="34" charset="0"/>
              </a:rPr>
              <a:t>Builds a complete Feature</a:t>
            </a:r>
            <a:endParaRPr lang="en-US" altLang="de-DE" sz="2400" dirty="0">
              <a:solidFill>
                <a:srgbClr val="191919"/>
              </a:solidFill>
              <a:latin typeface="Daniel" pitchFamily="34" charset="0"/>
              <a:ea typeface="MS PGothic" pitchFamily="34" charset="-128"/>
              <a:sym typeface="Danie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 rot="60000" flipH="1">
            <a:off x="1193875" y="1519013"/>
            <a:ext cx="10676974" cy="6524863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&lt;?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xml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de-AT" sz="1100" dirty="0" err="1">
                <a:solidFill>
                  <a:srgbClr val="9966FF"/>
                </a:solidFill>
                <a:latin typeface="+mn-lt"/>
                <a:cs typeface="Courier New" panose="02070309020205020404" pitchFamily="49" charset="0"/>
              </a:rPr>
              <a:t>version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=</a:t>
            </a:r>
            <a:r>
              <a:rPr lang="de-AT" sz="1100" i="1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"1.0" </a:t>
            </a:r>
            <a:r>
              <a:rPr lang="de-AT" sz="1100" i="1" dirty="0" err="1">
                <a:solidFill>
                  <a:srgbClr val="9966FF"/>
                </a:solidFill>
                <a:latin typeface="+mn-lt"/>
                <a:cs typeface="Courier New" panose="02070309020205020404" pitchFamily="49" charset="0"/>
              </a:rPr>
              <a:t>encoding</a:t>
            </a:r>
            <a:r>
              <a:rPr lang="de-AT" sz="1100" i="1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="UTF-8"?&gt;</a:t>
            </a:r>
          </a:p>
          <a:p>
            <a:pPr algn="l"/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project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modelVersion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de-AT" sz="11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4.0.0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modelVersion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groupId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de-AT" sz="11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at.bachmann.solutioncenter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groupId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artifactId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de-AT" sz="11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at.bachmann.cdeveloper.feature.pom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artifactId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version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de-AT" sz="11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1.0.0-SNAPSHOT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version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packaging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de-AT" sz="1100" b="1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pom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packaging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parent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relativePath</a:t>
            </a:r>
            <a:r>
              <a:rPr lang="de-AT" sz="11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&gt;../../</a:t>
            </a:r>
            <a:r>
              <a:rPr lang="de-AT" sz="11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at.bachmann.sc.master.pom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relativePath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groupId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de-AT" sz="11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at.bachmann.solutioncenter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groupId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artifactId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de-AT" sz="11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solutioncenter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artifactId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version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de-AT" sz="11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1.0.0-SNAPSHOT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version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parent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endParaRPr lang="de-AT" sz="1100" dirty="0">
              <a:solidFill>
                <a:srgbClr val="339966"/>
              </a:solidFill>
              <a:latin typeface="+mn-lt"/>
              <a:cs typeface="Courier New" panose="02070309020205020404" pitchFamily="49" charset="0"/>
            </a:endParaRP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repositories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repository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  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id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de-AT" sz="11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at.bachmann.lib.core.feature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id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  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layout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de-AT" sz="11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p2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layout</a:t>
            </a:r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b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</a:br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    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url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de-AT" sz="11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${JENKINS_URL}/</a:t>
            </a:r>
            <a:r>
              <a:rPr lang="de-AT" sz="1100" dirty="0" err="1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job</a:t>
            </a:r>
            <a:r>
              <a:rPr lang="de-AT" sz="11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/</a:t>
            </a:r>
            <a:r>
              <a:rPr lang="de-AT" sz="1100" dirty="0" err="1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at.bachmann.lib.core.feature</a:t>
            </a:r>
            <a:r>
              <a:rPr lang="de-AT" sz="11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/</a:t>
            </a:r>
            <a:r>
              <a:rPr lang="de-AT" sz="1100" dirty="0" err="1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lsb</a:t>
            </a:r>
            <a:r>
              <a:rPr lang="de-AT" sz="11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/</a:t>
            </a:r>
            <a:r>
              <a:rPr lang="de-AT" sz="1100" dirty="0" err="1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at.bachmann.lib.core.feature</a:t>
            </a:r>
            <a:r>
              <a:rPr lang="de-AT" sz="11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/p2_pom/</a:t>
            </a:r>
            <a:r>
              <a:rPr lang="de-AT" sz="1100" dirty="0" err="1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target</a:t>
            </a:r>
            <a:r>
              <a:rPr lang="de-AT" sz="11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/</a:t>
            </a:r>
            <a:r>
              <a:rPr lang="de-AT" sz="1100" dirty="0" err="1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repo</a:t>
            </a:r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url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  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repository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repository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  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id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de-AT" sz="11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at.bachmann.core.feature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id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  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layout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de-AT" sz="11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p2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layout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    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url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de-AT" sz="11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${JENKINS_URL}/</a:t>
            </a:r>
            <a:r>
              <a:rPr lang="de-AT" sz="1100" dirty="0" err="1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job</a:t>
            </a:r>
            <a:r>
              <a:rPr lang="de-AT" sz="11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/</a:t>
            </a:r>
            <a:r>
              <a:rPr lang="de-AT" sz="1100" dirty="0" err="1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at.bachmann.core.feature</a:t>
            </a:r>
            <a:r>
              <a:rPr lang="de-AT" sz="11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/</a:t>
            </a:r>
            <a:r>
              <a:rPr lang="de-AT" sz="1100" dirty="0" err="1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lsb</a:t>
            </a:r>
            <a:r>
              <a:rPr lang="de-AT" sz="11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/</a:t>
            </a:r>
            <a:r>
              <a:rPr lang="de-AT" sz="1100" dirty="0" err="1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at.bachmann.core.feature</a:t>
            </a:r>
            <a:r>
              <a:rPr lang="de-AT" sz="11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/p2_pom/</a:t>
            </a:r>
            <a:r>
              <a:rPr lang="de-AT" sz="1100" dirty="0" err="1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target</a:t>
            </a:r>
            <a:r>
              <a:rPr lang="de-AT" sz="11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/</a:t>
            </a:r>
            <a:r>
              <a:rPr lang="de-AT" sz="1100" dirty="0" err="1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repo</a:t>
            </a:r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url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  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repository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&lt;/</a:t>
            </a:r>
            <a:r>
              <a:rPr lang="de-AT" sz="1100" dirty="0" err="1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repositories</a:t>
            </a:r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endParaRPr lang="de-AT" sz="1100" dirty="0">
              <a:solidFill>
                <a:srgbClr val="339966"/>
              </a:solidFill>
              <a:latin typeface="+mn-lt"/>
              <a:cs typeface="Courier New" panose="02070309020205020404" pitchFamily="49" charset="0"/>
            </a:endParaRPr>
          </a:p>
          <a:p>
            <a:pPr algn="l"/>
            <a:endParaRPr lang="de-AT" sz="1100" dirty="0">
              <a:solidFill>
                <a:srgbClr val="339966"/>
              </a:solidFill>
              <a:latin typeface="+mn-lt"/>
              <a:cs typeface="Courier New" panose="02070309020205020404" pitchFamily="49" charset="0"/>
            </a:endParaRP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modules</a:t>
            </a:r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endParaRPr lang="de-AT" sz="1100" dirty="0">
              <a:solidFill>
                <a:srgbClr val="339966"/>
              </a:solidFill>
              <a:latin typeface="+mn-lt"/>
              <a:cs typeface="Courier New" panose="02070309020205020404" pitchFamily="49" charset="0"/>
            </a:endParaRP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module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de-AT" sz="11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../../</a:t>
            </a:r>
            <a:r>
              <a:rPr lang="de-AT" sz="11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at.bachmann.cdt.ui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module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module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de-AT" sz="11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../../</a:t>
            </a:r>
            <a:r>
              <a:rPr lang="de-AT" sz="11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at.bachmann.cdt.templates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module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module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de-AT" sz="11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../../</a:t>
            </a:r>
            <a:r>
              <a:rPr lang="de-AT" sz="11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at.bachmann.cdt.gdb.ui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module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 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module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de-AT" sz="11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../../</a:t>
            </a:r>
            <a:r>
              <a:rPr lang="de-AT" sz="11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at.bachmann.cdeveloper.feature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module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module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de-AT" sz="11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../../</a:t>
            </a:r>
            <a:r>
              <a:rPr lang="de-AT" sz="11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at.bachmann.cdeveloper.feature</a:t>
            </a:r>
            <a:r>
              <a:rPr lang="de-AT" sz="11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/p2_pom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module</a:t>
            </a:r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endParaRPr lang="de-AT" sz="1100" dirty="0">
              <a:solidFill>
                <a:srgbClr val="339966"/>
              </a:solidFill>
              <a:latin typeface="+mn-lt"/>
              <a:cs typeface="Courier New" panose="02070309020205020404" pitchFamily="49" charset="0"/>
            </a:endParaRP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module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de-AT" sz="11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../../</a:t>
            </a:r>
            <a:r>
              <a:rPr lang="de-AT" sz="11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at.bachmann.cdt.testbase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module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module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de-AT" sz="11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../../</a:t>
            </a:r>
            <a:r>
              <a:rPr lang="de-AT" sz="11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at.bachmann.cdt.ui.test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module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    &lt;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module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de-AT" sz="11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../../</a:t>
            </a:r>
            <a:r>
              <a:rPr lang="de-AT" sz="11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at.bachmann.cdt.toolchain.test</a:t>
            </a:r>
            <a:r>
              <a:rPr lang="de-AT" sz="1100" dirty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module</a:t>
            </a:r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&lt;/</a:t>
            </a:r>
            <a:r>
              <a:rPr lang="de-AT" sz="1100" dirty="0" err="1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modules</a:t>
            </a:r>
            <a:r>
              <a:rPr lang="de-AT" sz="1100" dirty="0" smtClean="0">
                <a:solidFill>
                  <a:srgbClr val="339966"/>
                </a:solidFill>
                <a:latin typeface="+mn-lt"/>
                <a:cs typeface="Courier New" panose="02070309020205020404" pitchFamily="49" charset="0"/>
              </a:rPr>
              <a:t>&gt;</a:t>
            </a:r>
            <a:endParaRPr lang="de-AT" sz="1100" dirty="0">
              <a:solidFill>
                <a:srgbClr val="339966"/>
              </a:solidFill>
              <a:latin typeface="+mn-lt"/>
              <a:cs typeface="Courier New" panose="02070309020205020404" pitchFamily="49" charset="0"/>
            </a:endParaRPr>
          </a:p>
        </p:txBody>
      </p:sp>
      <p:grpSp>
        <p:nvGrpSpPr>
          <p:cNvPr id="6" name="Gruppieren 5"/>
          <p:cNvGrpSpPr/>
          <p:nvPr/>
        </p:nvGrpSpPr>
        <p:grpSpPr>
          <a:xfrm flipH="1">
            <a:off x="6350000" y="2181998"/>
            <a:ext cx="2362200" cy="2390002"/>
            <a:chOff x="1191131" y="1219200"/>
            <a:chExt cx="5490656" cy="3352800"/>
          </a:xfrm>
        </p:grpSpPr>
        <p:pic>
          <p:nvPicPr>
            <p:cNvPr id="9" name="Picture 89"/>
            <p:cNvPicPr>
              <a:picLocks noChangeArrowheads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91131" y="1219200"/>
              <a:ext cx="5490656" cy="33528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feld 2"/>
            <p:cNvSpPr txBox="1"/>
            <p:nvPr/>
          </p:nvSpPr>
          <p:spPr>
            <a:xfrm>
              <a:off x="1328616" y="1800649"/>
              <a:ext cx="4606073" cy="993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2000" dirty="0" err="1" smtClean="0">
                  <a:solidFill>
                    <a:schemeClr val="bg1"/>
                  </a:solidFill>
                  <a:latin typeface="Daniel Bold" panose="020B0800000000000000" pitchFamily="34" charset="0"/>
                </a:rPr>
                <a:t>Dependency</a:t>
              </a:r>
              <a:r>
                <a:rPr lang="de-AT" sz="2000" dirty="0" smtClean="0">
                  <a:solidFill>
                    <a:schemeClr val="bg1"/>
                  </a:solidFill>
                  <a:latin typeface="Daniel Bold" panose="020B0800000000000000" pitchFamily="34" charset="0"/>
                </a:rPr>
                <a:t> </a:t>
              </a:r>
              <a:br>
                <a:rPr lang="de-AT" sz="2000" dirty="0" smtClean="0">
                  <a:solidFill>
                    <a:schemeClr val="bg1"/>
                  </a:solidFill>
                  <a:latin typeface="Daniel Bold" panose="020B0800000000000000" pitchFamily="34" charset="0"/>
                </a:rPr>
              </a:br>
              <a:r>
                <a:rPr lang="de-AT" sz="2000" dirty="0" smtClean="0">
                  <a:solidFill>
                    <a:schemeClr val="bg1"/>
                  </a:solidFill>
                  <a:latin typeface="Daniel Bold" panose="020B0800000000000000" pitchFamily="34" charset="0"/>
                </a:rPr>
                <a:t>Update Sites</a:t>
              </a:r>
              <a:endParaRPr lang="de-AT" sz="2000" dirty="0">
                <a:solidFill>
                  <a:schemeClr val="bg1"/>
                </a:solidFill>
                <a:latin typeface="Daniel Bold" panose="020B0800000000000000" pitchFamily="34" charset="0"/>
              </a:endParaRPr>
            </a:p>
          </p:txBody>
        </p:sp>
      </p:grpSp>
      <p:grpSp>
        <p:nvGrpSpPr>
          <p:cNvPr id="7" name="Gruppieren 6"/>
          <p:cNvGrpSpPr/>
          <p:nvPr/>
        </p:nvGrpSpPr>
        <p:grpSpPr>
          <a:xfrm flipH="1">
            <a:off x="6064084" y="5867400"/>
            <a:ext cx="3420205" cy="1905000"/>
            <a:chOff x="1195387" y="7391397"/>
            <a:chExt cx="5772314" cy="2613555"/>
          </a:xfrm>
        </p:grpSpPr>
        <p:pic>
          <p:nvPicPr>
            <p:cNvPr id="11" name="Picture 4"/>
            <p:cNvPicPr>
              <a:picLocks noChangeArrowheads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95387" y="7391397"/>
              <a:ext cx="5772314" cy="2613555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feld 4"/>
            <p:cNvSpPr txBox="1"/>
            <p:nvPr/>
          </p:nvSpPr>
          <p:spPr>
            <a:xfrm flipH="1">
              <a:off x="1310747" y="7962403"/>
              <a:ext cx="3763759" cy="1393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2000" dirty="0" err="1" smtClean="0">
                  <a:solidFill>
                    <a:schemeClr val="bg1"/>
                  </a:solidFill>
                  <a:latin typeface="Daniel Bold" panose="020B0800000000000000" pitchFamily="34" charset="0"/>
                </a:rPr>
                <a:t>Plugins</a:t>
              </a:r>
              <a:r>
                <a:rPr lang="de-AT" sz="2000" dirty="0" smtClean="0">
                  <a:solidFill>
                    <a:schemeClr val="bg1"/>
                  </a:solidFill>
                  <a:latin typeface="Daniel Bold" panose="020B0800000000000000" pitchFamily="34" charset="0"/>
                </a:rPr>
                <a:t>, </a:t>
              </a:r>
            </a:p>
            <a:p>
              <a:r>
                <a:rPr lang="de-AT" sz="2000" dirty="0" smtClean="0">
                  <a:solidFill>
                    <a:schemeClr val="bg1"/>
                  </a:solidFill>
                  <a:latin typeface="Daniel Bold" panose="020B0800000000000000" pitchFamily="34" charset="0"/>
                </a:rPr>
                <a:t>Tests,</a:t>
              </a:r>
              <a:r>
                <a:rPr lang="de-AT" sz="2000" dirty="0">
                  <a:solidFill>
                    <a:schemeClr val="bg1"/>
                  </a:solidFill>
                  <a:latin typeface="Daniel Bold" panose="020B0800000000000000" pitchFamily="34" charset="0"/>
                </a:rPr>
                <a:t> </a:t>
              </a:r>
              <a:r>
                <a:rPr lang="de-AT" sz="2000" dirty="0" smtClean="0">
                  <a:solidFill>
                    <a:schemeClr val="bg1"/>
                  </a:solidFill>
                  <a:latin typeface="Daniel Bold" panose="020B0800000000000000" pitchFamily="34" charset="0"/>
                </a:rPr>
                <a:t>Feature,</a:t>
              </a:r>
            </a:p>
            <a:p>
              <a:r>
                <a:rPr lang="de-AT" sz="2000" dirty="0" smtClean="0">
                  <a:solidFill>
                    <a:schemeClr val="bg1"/>
                  </a:solidFill>
                  <a:latin typeface="Daniel Bold" panose="020B0800000000000000" pitchFamily="34" charset="0"/>
                </a:rPr>
                <a:t>Update Site</a:t>
              </a:r>
              <a:endParaRPr lang="de-AT" sz="2000" dirty="0">
                <a:solidFill>
                  <a:schemeClr val="bg1"/>
                </a:solidFill>
                <a:latin typeface="Daniel Bold" panose="020B0800000000000000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97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35"/>
          <a:stretch/>
        </p:blipFill>
        <p:spPr bwMode="auto">
          <a:xfrm rot="20977387">
            <a:off x="8986473" y="3338829"/>
            <a:ext cx="3417604" cy="3268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78567" flipH="1">
            <a:off x="-3183840" y="923910"/>
            <a:ext cx="1282886" cy="118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784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>
                    <a:alpha val="87842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669" flipH="1">
            <a:off x="8827068" y="6322010"/>
            <a:ext cx="1282886" cy="118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784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>
                    <a:alpha val="87842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1177" flipH="1">
            <a:off x="11395446" y="2465224"/>
            <a:ext cx="1282886" cy="118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784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>
                    <a:alpha val="87842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16430" flipH="1">
            <a:off x="-2752897" y="5866299"/>
            <a:ext cx="1282886" cy="118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784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>
                    <a:alpha val="87842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8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de-DE" sz="8000" dirty="0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Jenkins</a:t>
            </a:r>
            <a:endParaRPr lang="en-US" altLang="de-DE" sz="8000" dirty="0">
              <a:solidFill>
                <a:schemeClr val="tx1"/>
              </a:solidFill>
              <a:latin typeface="CabinSketch Bold" charset="0"/>
              <a:ea typeface="MS PGothic" pitchFamily="34" charset="-128"/>
              <a:sym typeface="CabinSketch Bold" charset="0"/>
            </a:endParaRPr>
          </a:p>
        </p:txBody>
      </p:sp>
      <p:pic>
        <p:nvPicPr>
          <p:cNvPr id="8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380" y="2667000"/>
            <a:ext cx="2336800" cy="11938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4"/>
          <p:cNvSpPr>
            <a:spLocks/>
          </p:cNvSpPr>
          <p:nvPr/>
        </p:nvSpPr>
        <p:spPr bwMode="auto">
          <a:xfrm>
            <a:off x="6085442" y="3022600"/>
            <a:ext cx="2120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de-DE" sz="22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FEATURE</a:t>
            </a:r>
            <a:br>
              <a:rPr lang="en-US" altLang="de-DE" sz="22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</a:br>
            <a:r>
              <a:rPr lang="en-US" altLang="de-DE" sz="22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Build POM</a:t>
            </a:r>
            <a:endParaRPr lang="en-US" altLang="de-DE" sz="2200" dirty="0">
              <a:solidFill>
                <a:schemeClr val="tx1"/>
              </a:solidFill>
              <a:latin typeface="Daniel Bold" charset="0"/>
              <a:ea typeface="MS PGothic" pitchFamily="34" charset="-128"/>
              <a:sym typeface="Daniel Bold" charset="0"/>
            </a:endParaRPr>
          </a:p>
        </p:txBody>
      </p:sp>
      <p:pic>
        <p:nvPicPr>
          <p:cNvPr id="10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888" y="4114800"/>
            <a:ext cx="2336800" cy="11938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64"/>
          <p:cNvSpPr>
            <a:spLocks/>
          </p:cNvSpPr>
          <p:nvPr/>
        </p:nvSpPr>
        <p:spPr bwMode="auto">
          <a:xfrm>
            <a:off x="6063950" y="4470400"/>
            <a:ext cx="2120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de-DE" sz="22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FEATURE</a:t>
            </a:r>
            <a:br>
              <a:rPr lang="en-US" altLang="de-DE" sz="22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</a:br>
            <a:r>
              <a:rPr lang="en-US" altLang="de-DE" sz="22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Build POM</a:t>
            </a:r>
            <a:endParaRPr lang="en-US" altLang="de-DE" sz="2200" dirty="0">
              <a:solidFill>
                <a:schemeClr val="tx1"/>
              </a:solidFill>
              <a:latin typeface="Daniel Bold" charset="0"/>
              <a:ea typeface="MS PGothic" pitchFamily="34" charset="-128"/>
              <a:sym typeface="Daniel Bold" charset="0"/>
            </a:endParaRPr>
          </a:p>
        </p:txBody>
      </p:sp>
      <p:pic>
        <p:nvPicPr>
          <p:cNvPr id="12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5486400"/>
            <a:ext cx="2336800" cy="11938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64"/>
          <p:cNvSpPr>
            <a:spLocks/>
          </p:cNvSpPr>
          <p:nvPr/>
        </p:nvSpPr>
        <p:spPr bwMode="auto">
          <a:xfrm>
            <a:off x="6088062" y="5842000"/>
            <a:ext cx="2120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de-DE" sz="22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FEATURE</a:t>
            </a:r>
            <a:br>
              <a:rPr lang="en-US" altLang="de-DE" sz="22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</a:br>
            <a:r>
              <a:rPr lang="en-US" altLang="de-DE" sz="22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Build POM</a:t>
            </a:r>
            <a:endParaRPr lang="en-US" altLang="de-DE" sz="2200" dirty="0">
              <a:solidFill>
                <a:schemeClr val="tx1"/>
              </a:solidFill>
              <a:latin typeface="Daniel Bold" charset="0"/>
              <a:ea typeface="MS PGothic" pitchFamily="34" charset="-128"/>
              <a:sym typeface="Daniel Bold" charset="0"/>
            </a:endParaRPr>
          </a:p>
        </p:txBody>
      </p:sp>
      <p:pic>
        <p:nvPicPr>
          <p:cNvPr id="19" name="Picture 3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00642">
            <a:off x="8291268" y="3084965"/>
            <a:ext cx="1083855" cy="35787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17205" flipV="1">
            <a:off x="8513544" y="7198101"/>
            <a:ext cx="884481" cy="470285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uppieren 20"/>
          <p:cNvGrpSpPr/>
          <p:nvPr/>
        </p:nvGrpSpPr>
        <p:grpSpPr>
          <a:xfrm>
            <a:off x="691973" y="2765916"/>
            <a:ext cx="796421" cy="856893"/>
            <a:chOff x="711200" y="2438400"/>
            <a:chExt cx="4076700" cy="3860800"/>
          </a:xfrm>
        </p:grpSpPr>
        <p:pic>
          <p:nvPicPr>
            <p:cNvPr id="22" name="Picture 11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00" y="2590800"/>
              <a:ext cx="749300" cy="37084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2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00" y="2790825"/>
              <a:ext cx="3581400" cy="2667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3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350" y="2438400"/>
              <a:ext cx="381000" cy="3721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4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5842000"/>
              <a:ext cx="3784600" cy="292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15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05100"/>
              <a:ext cx="3517900" cy="34417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Gruppieren 26"/>
          <p:cNvGrpSpPr/>
          <p:nvPr/>
        </p:nvGrpSpPr>
        <p:grpSpPr>
          <a:xfrm>
            <a:off x="691973" y="4267672"/>
            <a:ext cx="796421" cy="856893"/>
            <a:chOff x="711200" y="2438400"/>
            <a:chExt cx="4076700" cy="3860800"/>
          </a:xfrm>
        </p:grpSpPr>
        <p:pic>
          <p:nvPicPr>
            <p:cNvPr id="28" name="Picture 11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00" y="2590800"/>
              <a:ext cx="749300" cy="37084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2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00" y="2790825"/>
              <a:ext cx="3581400" cy="2667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3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350" y="2438400"/>
              <a:ext cx="381000" cy="3721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14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5842000"/>
              <a:ext cx="3784600" cy="292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15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05100"/>
              <a:ext cx="3517900" cy="34417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Textfeld 32"/>
          <p:cNvSpPr txBox="1"/>
          <p:nvPr/>
        </p:nvSpPr>
        <p:spPr>
          <a:xfrm>
            <a:off x="1625600" y="4378909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 smtClean="0">
                <a:solidFill>
                  <a:srgbClr val="FF9900"/>
                </a:solidFill>
                <a:latin typeface="Cabin Sketch" panose="020B0503050202020004" pitchFamily="34" charset="0"/>
              </a:rPr>
              <a:t>FTP-Feature</a:t>
            </a:r>
            <a:endParaRPr lang="de-AT" sz="3600" dirty="0">
              <a:solidFill>
                <a:srgbClr val="FF9900"/>
              </a:solidFill>
              <a:latin typeface="Cabin Sketch" panose="020B0503050202020004" pitchFamily="34" charset="0"/>
            </a:endParaRPr>
          </a:p>
        </p:txBody>
      </p:sp>
      <p:grpSp>
        <p:nvGrpSpPr>
          <p:cNvPr id="34" name="Gruppieren 33"/>
          <p:cNvGrpSpPr/>
          <p:nvPr/>
        </p:nvGrpSpPr>
        <p:grpSpPr>
          <a:xfrm>
            <a:off x="691973" y="5675443"/>
            <a:ext cx="796421" cy="856893"/>
            <a:chOff x="711200" y="2438400"/>
            <a:chExt cx="4076700" cy="3860800"/>
          </a:xfrm>
        </p:grpSpPr>
        <p:pic>
          <p:nvPicPr>
            <p:cNvPr id="35" name="Picture 11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00" y="2590800"/>
              <a:ext cx="749300" cy="37084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12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00" y="2790825"/>
              <a:ext cx="3581400" cy="2667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13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350" y="2438400"/>
              <a:ext cx="381000" cy="3721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14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5842000"/>
              <a:ext cx="3784600" cy="292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5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05100"/>
              <a:ext cx="3517900" cy="34417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" name="Textfeld 39"/>
          <p:cNvSpPr txBox="1"/>
          <p:nvPr/>
        </p:nvSpPr>
        <p:spPr>
          <a:xfrm>
            <a:off x="1625600" y="5783703"/>
            <a:ext cx="356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 err="1" smtClean="0">
                <a:solidFill>
                  <a:srgbClr val="FF9900"/>
                </a:solidFill>
                <a:latin typeface="Cabin Sketch" panose="020B0503050202020004" pitchFamily="34" charset="0"/>
              </a:rPr>
              <a:t>Profinet</a:t>
            </a:r>
            <a:r>
              <a:rPr lang="de-AT" sz="3600" dirty="0" smtClean="0">
                <a:solidFill>
                  <a:srgbClr val="FF9900"/>
                </a:solidFill>
                <a:latin typeface="Cabin Sketch" panose="020B0503050202020004" pitchFamily="34" charset="0"/>
              </a:rPr>
              <a:t>-Feature</a:t>
            </a:r>
            <a:endParaRPr lang="de-AT" sz="3600" dirty="0">
              <a:solidFill>
                <a:srgbClr val="FF9900"/>
              </a:solidFill>
              <a:latin typeface="Cabin Sketch" panose="020B0503050202020004" pitchFamily="34" charset="0"/>
            </a:endParaRPr>
          </a:p>
        </p:txBody>
      </p:sp>
      <p:grpSp>
        <p:nvGrpSpPr>
          <p:cNvPr id="41" name="Gruppieren 40"/>
          <p:cNvGrpSpPr/>
          <p:nvPr/>
        </p:nvGrpSpPr>
        <p:grpSpPr>
          <a:xfrm>
            <a:off x="691973" y="7067907"/>
            <a:ext cx="796421" cy="856893"/>
            <a:chOff x="711200" y="2438400"/>
            <a:chExt cx="4076700" cy="3860800"/>
          </a:xfrm>
        </p:grpSpPr>
        <p:pic>
          <p:nvPicPr>
            <p:cNvPr id="42" name="Picture 11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00" y="2590800"/>
              <a:ext cx="749300" cy="37084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2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00" y="2790825"/>
              <a:ext cx="3581400" cy="2667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13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350" y="2438400"/>
              <a:ext cx="381000" cy="3721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4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5842000"/>
              <a:ext cx="3784600" cy="292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15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05100"/>
              <a:ext cx="3517900" cy="34417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Textfeld 46"/>
          <p:cNvSpPr txBox="1"/>
          <p:nvPr/>
        </p:nvSpPr>
        <p:spPr>
          <a:xfrm>
            <a:off x="1625600" y="7173188"/>
            <a:ext cx="3599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 err="1" smtClean="0">
                <a:solidFill>
                  <a:srgbClr val="FF9900"/>
                </a:solidFill>
                <a:latin typeface="Cabin Sketch" panose="020B0503050202020004" pitchFamily="34" charset="0"/>
              </a:rPr>
              <a:t>Ethercat</a:t>
            </a:r>
            <a:r>
              <a:rPr lang="de-AT" sz="3600" dirty="0" smtClean="0">
                <a:solidFill>
                  <a:srgbClr val="FF9900"/>
                </a:solidFill>
                <a:latin typeface="Cabin Sketch" panose="020B0503050202020004" pitchFamily="34" charset="0"/>
              </a:rPr>
              <a:t>-Feature</a:t>
            </a:r>
            <a:endParaRPr lang="de-AT" sz="3600" dirty="0">
              <a:solidFill>
                <a:srgbClr val="FF9900"/>
              </a:solidFill>
              <a:latin typeface="Cabin Sketch" panose="020B0503050202020004" pitchFamily="34" charset="0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1625600" y="2871197"/>
            <a:ext cx="4366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 smtClean="0">
                <a:solidFill>
                  <a:srgbClr val="FF9900"/>
                </a:solidFill>
                <a:latin typeface="Cabin Sketch" panose="020B0503050202020004" pitchFamily="34" charset="0"/>
              </a:rPr>
              <a:t>C-Developer Feature</a:t>
            </a:r>
            <a:endParaRPr lang="de-AT" sz="3600" dirty="0">
              <a:solidFill>
                <a:srgbClr val="FF9900"/>
              </a:solidFill>
              <a:latin typeface="Cabin Sketch" panose="020B0503050202020004" pitchFamily="34" charset="0"/>
            </a:endParaRPr>
          </a:p>
        </p:txBody>
      </p:sp>
      <p:pic>
        <p:nvPicPr>
          <p:cNvPr id="49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6883400"/>
            <a:ext cx="2336800" cy="11938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ectangle 64"/>
          <p:cNvSpPr>
            <a:spLocks/>
          </p:cNvSpPr>
          <p:nvPr/>
        </p:nvSpPr>
        <p:spPr bwMode="auto">
          <a:xfrm>
            <a:off x="6113462" y="7239000"/>
            <a:ext cx="2120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de-DE" sz="22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FEATURE</a:t>
            </a:r>
            <a:br>
              <a:rPr lang="en-US" altLang="de-DE" sz="22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</a:br>
            <a:r>
              <a:rPr lang="en-US" altLang="de-DE" sz="22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Build POM</a:t>
            </a:r>
            <a:endParaRPr lang="en-US" altLang="de-DE" sz="2200" dirty="0">
              <a:solidFill>
                <a:schemeClr val="tx1"/>
              </a:solidFill>
              <a:latin typeface="Daniel Bold" charset="0"/>
              <a:ea typeface="MS PGothic" pitchFamily="34" charset="-128"/>
              <a:sym typeface="Daniel Bold" charset="0"/>
            </a:endParaRPr>
          </a:p>
        </p:txBody>
      </p:sp>
      <p:pic>
        <p:nvPicPr>
          <p:cNvPr id="51" name="Picture 3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5518" flipV="1">
            <a:off x="8213223" y="4801955"/>
            <a:ext cx="812064" cy="310909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3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3951" flipV="1">
            <a:off x="8457868" y="5889981"/>
            <a:ext cx="630062" cy="408486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293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utoUpdateAnimBg="0" advAuto="0"/>
      <p:bldP spid="11" grpId="0" build="p" autoUpdateAnimBg="0" advAuto="0"/>
      <p:bldP spid="13" grpId="0" build="p" autoUpdateAnimBg="0" advAuto="0"/>
      <p:bldP spid="50" grpId="0" build="p" autoUpdateAnimBg="0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de-DE" sz="8000" dirty="0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Feature Dependency</a:t>
            </a:r>
            <a:endParaRPr lang="en-US" altLang="de-DE" sz="8000" dirty="0">
              <a:solidFill>
                <a:schemeClr val="tx1"/>
              </a:solidFill>
              <a:latin typeface="CabinSketch Bold" charset="0"/>
              <a:ea typeface="MS PGothic" pitchFamily="34" charset="-128"/>
              <a:sym typeface="CabinSketch Bold" charset="0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412750" y="1714500"/>
            <a:ext cx="12078969" cy="1790700"/>
            <a:chOff x="412750" y="1714500"/>
            <a:chExt cx="12078969" cy="1790700"/>
          </a:xfrm>
        </p:grpSpPr>
        <p:sp>
          <p:nvSpPr>
            <p:cNvPr id="3" name="Textfeld 2"/>
            <p:cNvSpPr txBox="1"/>
            <p:nvPr/>
          </p:nvSpPr>
          <p:spPr>
            <a:xfrm>
              <a:off x="635000" y="2662535"/>
              <a:ext cx="11610960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AT" sz="2400" dirty="0" smtClean="0">
                  <a:solidFill>
                    <a:schemeClr val="tx1">
                      <a:lumMod val="75000"/>
                    </a:schemeClr>
                  </a:solidFill>
                </a:rPr>
                <a:t>&lt;</a:t>
              </a:r>
              <a:r>
                <a:rPr lang="de-AT" sz="2400" dirty="0" err="1" smtClean="0">
                  <a:solidFill>
                    <a:schemeClr val="tx1">
                      <a:lumMod val="75000"/>
                    </a:schemeClr>
                  </a:solidFill>
                </a:rPr>
                <a:t>url</a:t>
              </a:r>
              <a:r>
                <a:rPr lang="de-AT" sz="2400" dirty="0" smtClean="0">
                  <a:solidFill>
                    <a:schemeClr val="tx1">
                      <a:lumMod val="75000"/>
                    </a:schemeClr>
                  </a:solidFill>
                </a:rPr>
                <a:t>&gt;</a:t>
              </a:r>
              <a:r>
                <a:rPr lang="de-AT" sz="2400" b="1" dirty="0" smtClean="0">
                  <a:solidFill>
                    <a:schemeClr val="tx1"/>
                  </a:solidFill>
                </a:rPr>
                <a:t>${JENKINS_URL}</a:t>
              </a:r>
              <a:r>
                <a:rPr lang="de-AT" sz="2400" dirty="0" smtClean="0">
                  <a:solidFill>
                    <a:schemeClr val="tx1">
                      <a:lumMod val="75000"/>
                    </a:schemeClr>
                  </a:solidFill>
                </a:rPr>
                <a:t>/</a:t>
              </a:r>
              <a:r>
                <a:rPr lang="de-AT" sz="2400" dirty="0" err="1" smtClean="0">
                  <a:solidFill>
                    <a:schemeClr val="tx1">
                      <a:lumMod val="75000"/>
                    </a:schemeClr>
                  </a:solidFill>
                </a:rPr>
                <a:t>job</a:t>
              </a:r>
              <a:r>
                <a:rPr lang="de-AT" sz="2400" dirty="0" smtClean="0">
                  <a:solidFill>
                    <a:schemeClr val="tx1">
                      <a:lumMod val="75000"/>
                    </a:schemeClr>
                  </a:solidFill>
                </a:rPr>
                <a:t>/</a:t>
              </a:r>
              <a:r>
                <a:rPr lang="de-AT" sz="2400" dirty="0" err="1" smtClean="0">
                  <a:solidFill>
                    <a:schemeClr val="tx1">
                      <a:lumMod val="75000"/>
                    </a:schemeClr>
                  </a:solidFill>
                </a:rPr>
                <a:t>at.bachmann.lib.core.feature</a:t>
              </a:r>
              <a:r>
                <a:rPr lang="de-AT" sz="2400" dirty="0" smtClean="0">
                  <a:solidFill>
                    <a:schemeClr val="tx1">
                      <a:lumMod val="75000"/>
                    </a:schemeClr>
                  </a:solidFill>
                </a:rPr>
                <a:t>/p2_pom/</a:t>
              </a:r>
              <a:r>
                <a:rPr lang="de-AT" sz="2400" dirty="0" err="1" smtClean="0">
                  <a:solidFill>
                    <a:schemeClr val="tx1">
                      <a:lumMod val="75000"/>
                    </a:schemeClr>
                  </a:solidFill>
                </a:rPr>
                <a:t>target</a:t>
              </a:r>
              <a:r>
                <a:rPr lang="de-AT" sz="2400" dirty="0" smtClean="0">
                  <a:solidFill>
                    <a:schemeClr val="tx1">
                      <a:lumMod val="75000"/>
                    </a:schemeClr>
                  </a:solidFill>
                </a:rPr>
                <a:t>/</a:t>
              </a:r>
              <a:r>
                <a:rPr lang="de-AT" sz="2400" dirty="0" err="1" smtClean="0">
                  <a:solidFill>
                    <a:schemeClr val="tx1">
                      <a:lumMod val="75000"/>
                    </a:schemeClr>
                  </a:solidFill>
                </a:rPr>
                <a:t>repo</a:t>
              </a:r>
              <a:r>
                <a:rPr lang="de-AT" sz="2400" dirty="0" smtClean="0">
                  <a:solidFill>
                    <a:schemeClr val="tx1">
                      <a:lumMod val="75000"/>
                    </a:schemeClr>
                  </a:solidFill>
                </a:rPr>
                <a:t>&lt;/</a:t>
              </a:r>
              <a:r>
                <a:rPr lang="de-AT" sz="2400" dirty="0" err="1" smtClean="0">
                  <a:solidFill>
                    <a:schemeClr val="tx1">
                      <a:lumMod val="75000"/>
                    </a:schemeClr>
                  </a:solidFill>
                </a:rPr>
                <a:t>url</a:t>
              </a:r>
              <a:r>
                <a:rPr lang="de-AT" sz="2400" dirty="0" smtClean="0">
                  <a:solidFill>
                    <a:schemeClr val="tx1">
                      <a:lumMod val="75000"/>
                    </a:schemeClr>
                  </a:solidFill>
                </a:rPr>
                <a:t>&gt;</a:t>
              </a:r>
              <a:endParaRPr lang="de-AT" sz="2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pic>
          <p:nvPicPr>
            <p:cNvPr id="5" name="Picture 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33288" y="1816100"/>
              <a:ext cx="158431" cy="149580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00" y="1714500"/>
              <a:ext cx="11963400" cy="1905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50" y="1905000"/>
              <a:ext cx="124619" cy="140690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74" y="3302000"/>
              <a:ext cx="11722086" cy="2032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feld 8"/>
            <p:cNvSpPr txBox="1"/>
            <p:nvPr/>
          </p:nvSpPr>
          <p:spPr>
            <a:xfrm>
              <a:off x="635000" y="1923871"/>
              <a:ext cx="35060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3200" dirty="0" smtClean="0">
                  <a:solidFill>
                    <a:srgbClr val="FF9900"/>
                  </a:solidFill>
                  <a:latin typeface="Cabin Sketch" panose="020B0503050202020004" pitchFamily="34" charset="0"/>
                </a:rPr>
                <a:t>Feature </a:t>
              </a:r>
              <a:r>
                <a:rPr lang="de-AT" sz="3200" dirty="0" err="1" smtClean="0">
                  <a:solidFill>
                    <a:srgbClr val="FF9900"/>
                  </a:solidFill>
                  <a:latin typeface="Cabin Sketch" panose="020B0503050202020004" pitchFamily="34" charset="0"/>
                </a:rPr>
                <a:t>Build</a:t>
              </a:r>
              <a:r>
                <a:rPr lang="de-AT" sz="3200" dirty="0" smtClean="0">
                  <a:solidFill>
                    <a:srgbClr val="FF9900"/>
                  </a:solidFill>
                  <a:latin typeface="Cabin Sketch" panose="020B0503050202020004" pitchFamily="34" charset="0"/>
                </a:rPr>
                <a:t> POM</a:t>
              </a:r>
              <a:endParaRPr lang="de-AT" sz="3200" dirty="0">
                <a:solidFill>
                  <a:srgbClr val="FF9900"/>
                </a:solidFill>
                <a:latin typeface="Cabin Sketch" panose="020B0503050202020004" pitchFamily="34" charset="0"/>
              </a:endParaRP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412750" y="4191000"/>
            <a:ext cx="12078969" cy="1866900"/>
            <a:chOff x="412750" y="3848100"/>
            <a:chExt cx="12078969" cy="18669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4" t="51906" r="54976" b="42270"/>
            <a:stretch/>
          </p:blipFill>
          <p:spPr bwMode="auto">
            <a:xfrm>
              <a:off x="678347" y="4605522"/>
              <a:ext cx="11601381" cy="728478"/>
            </a:xfrm>
            <a:prstGeom prst="rect">
              <a:avLst/>
            </a:prstGeom>
            <a:noFill/>
            <a:ln w="19050">
              <a:solidFill>
                <a:srgbClr val="9966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" name="Picture 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33288" y="3949700"/>
              <a:ext cx="158431" cy="149580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00" y="3848100"/>
              <a:ext cx="11963400" cy="1905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50" y="4038600"/>
              <a:ext cx="124619" cy="140690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74" y="5511800"/>
              <a:ext cx="11755854" cy="2032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feld 13"/>
            <p:cNvSpPr txBox="1"/>
            <p:nvPr/>
          </p:nvSpPr>
          <p:spPr>
            <a:xfrm>
              <a:off x="641727" y="3987225"/>
              <a:ext cx="40318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3200" dirty="0" smtClean="0">
                  <a:solidFill>
                    <a:srgbClr val="FF9900"/>
                  </a:solidFill>
                  <a:latin typeface="Cabin Sketch" panose="020B0503050202020004" pitchFamily="34" charset="0"/>
                </a:rPr>
                <a:t>Jenkins </a:t>
              </a:r>
              <a:r>
                <a:rPr lang="de-AT" sz="3200" dirty="0" err="1" smtClean="0">
                  <a:solidFill>
                    <a:srgbClr val="FF9900"/>
                  </a:solidFill>
                  <a:latin typeface="Cabin Sketch" panose="020B0503050202020004" pitchFamily="34" charset="0"/>
                </a:rPr>
                <a:t>Configuration</a:t>
              </a:r>
              <a:endParaRPr lang="de-AT" sz="3200" dirty="0">
                <a:solidFill>
                  <a:srgbClr val="FF9900"/>
                </a:solidFill>
                <a:latin typeface="Cabin Sketch" panose="020B0503050202020004" pitchFamily="34" charset="0"/>
              </a:endParaRP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406400" y="6667500"/>
            <a:ext cx="12078969" cy="1790700"/>
            <a:chOff x="406400" y="6019800"/>
            <a:chExt cx="12078969" cy="1790700"/>
          </a:xfrm>
        </p:grpSpPr>
        <p:sp>
          <p:nvSpPr>
            <p:cNvPr id="15" name="Textfeld 14"/>
            <p:cNvSpPr txBox="1"/>
            <p:nvPr/>
          </p:nvSpPr>
          <p:spPr>
            <a:xfrm>
              <a:off x="635000" y="6197025"/>
              <a:ext cx="28889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3200" dirty="0" smtClean="0">
                  <a:solidFill>
                    <a:srgbClr val="FF9900"/>
                  </a:solidFill>
                  <a:latin typeface="Cabin Sketch" panose="020B0503050202020004" pitchFamily="34" charset="0"/>
                </a:rPr>
                <a:t>Command Line</a:t>
              </a:r>
              <a:endParaRPr lang="de-AT" sz="3200" dirty="0">
                <a:solidFill>
                  <a:srgbClr val="FF9900"/>
                </a:solidFill>
                <a:latin typeface="Cabin Sketch" panose="020B0503050202020004" pitchFamily="34" charset="0"/>
              </a:endParaRPr>
            </a:p>
          </p:txBody>
        </p:sp>
        <p:pic>
          <p:nvPicPr>
            <p:cNvPr id="16" name="Picture 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6938" y="6121400"/>
              <a:ext cx="158431" cy="149580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50" y="6019800"/>
              <a:ext cx="11963400" cy="1905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00" y="6210300"/>
              <a:ext cx="124619" cy="140690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524" y="7607300"/>
              <a:ext cx="11722086" cy="2032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feld 19"/>
            <p:cNvSpPr txBox="1"/>
            <p:nvPr/>
          </p:nvSpPr>
          <p:spPr>
            <a:xfrm>
              <a:off x="635000" y="6929735"/>
              <a:ext cx="11610960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de-AT" sz="2400" dirty="0" smtClean="0">
                  <a:solidFill>
                    <a:schemeClr val="tx1">
                      <a:lumMod val="75000"/>
                    </a:schemeClr>
                  </a:solidFill>
                </a:rPr>
                <a:t>~$ </a:t>
              </a:r>
              <a:r>
                <a:rPr lang="de-AT" sz="2400" dirty="0" err="1" smtClean="0">
                  <a:solidFill>
                    <a:schemeClr val="tx1">
                      <a:lumMod val="75000"/>
                    </a:schemeClr>
                  </a:solidFill>
                </a:rPr>
                <a:t>mvn</a:t>
              </a:r>
              <a:r>
                <a:rPr lang="de-AT" sz="2400" dirty="0" smtClean="0">
                  <a:solidFill>
                    <a:schemeClr val="tx1">
                      <a:lumMod val="75000"/>
                    </a:schemeClr>
                  </a:solidFill>
                </a:rPr>
                <a:t> clean </a:t>
              </a:r>
              <a:r>
                <a:rPr lang="de-AT" sz="2400" dirty="0" err="1" smtClean="0">
                  <a:solidFill>
                    <a:schemeClr val="tx1">
                      <a:lumMod val="75000"/>
                    </a:schemeClr>
                  </a:solidFill>
                </a:rPr>
                <a:t>install</a:t>
              </a:r>
              <a:r>
                <a:rPr lang="de-AT" sz="2400" dirty="0" smtClean="0">
                  <a:solidFill>
                    <a:schemeClr val="tx1">
                      <a:lumMod val="75000"/>
                    </a:schemeClr>
                  </a:solidFill>
                </a:rPr>
                <a:t> </a:t>
              </a:r>
              <a:r>
                <a:rPr lang="de-AT" sz="2400" b="1" dirty="0" smtClean="0">
                  <a:solidFill>
                    <a:schemeClr val="tx1"/>
                  </a:solidFill>
                </a:rPr>
                <a:t>–DJENKINS_URL=http://buildserver:7373</a:t>
              </a:r>
              <a:endParaRPr lang="de-AT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378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de-AT" altLang="de-DE" sz="8000" dirty="0" err="1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Branches</a:t>
            </a:r>
            <a:endParaRPr lang="en-US" altLang="de-DE" sz="8000" dirty="0">
              <a:solidFill>
                <a:schemeClr val="tx1"/>
              </a:solidFill>
              <a:latin typeface="CabinSketch Bold" charset="0"/>
              <a:ea typeface="MS PGothic" pitchFamily="34" charset="-128"/>
              <a:sym typeface="CabinSketch Bold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>
            <a:off x="787400" y="6324600"/>
            <a:ext cx="8915400" cy="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feld 12"/>
          <p:cNvSpPr txBox="1"/>
          <p:nvPr/>
        </p:nvSpPr>
        <p:spPr>
          <a:xfrm>
            <a:off x="9728200" y="5955268"/>
            <a:ext cx="32086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 smtClean="0">
                <a:latin typeface="Cabin Sketch" panose="020B0503050202020004" pitchFamily="34" charset="0"/>
              </a:rPr>
              <a:t>Stable</a:t>
            </a:r>
            <a:r>
              <a:rPr lang="de-AT" dirty="0" smtClean="0">
                <a:latin typeface="Cabin Sketch" panose="020B0503050202020004" pitchFamily="34" charset="0"/>
              </a:rPr>
              <a:t> Trunk</a:t>
            </a:r>
            <a:endParaRPr lang="en-US" dirty="0">
              <a:latin typeface="Cabin Sketch" panose="020B0503050202020004" pitchFamily="34" charset="0"/>
            </a:endParaRPr>
          </a:p>
        </p:txBody>
      </p:sp>
      <p:cxnSp>
        <p:nvCxnSpPr>
          <p:cNvPr id="15" name="Gerade Verbindung 14"/>
          <p:cNvCxnSpPr/>
          <p:nvPr/>
        </p:nvCxnSpPr>
        <p:spPr bwMode="auto">
          <a:xfrm flipV="1">
            <a:off x="1854200" y="4875095"/>
            <a:ext cx="535940" cy="1491653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Gerade Verbindung 16"/>
          <p:cNvCxnSpPr/>
          <p:nvPr/>
        </p:nvCxnSpPr>
        <p:spPr bwMode="auto">
          <a:xfrm>
            <a:off x="2390140" y="4875095"/>
            <a:ext cx="4110038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>
            <a:off x="6497638" y="4875095"/>
            <a:ext cx="515620" cy="1491653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feld 20"/>
          <p:cNvSpPr txBox="1"/>
          <p:nvPr/>
        </p:nvSpPr>
        <p:spPr>
          <a:xfrm>
            <a:off x="3677123" y="4122130"/>
            <a:ext cx="45143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 smtClean="0">
                <a:latin typeface="Cabin Sketch" panose="020B0503050202020004" pitchFamily="34" charset="0"/>
              </a:rPr>
              <a:t>Product</a:t>
            </a:r>
            <a:r>
              <a:rPr lang="de-AT" dirty="0">
                <a:latin typeface="Cabin Sketch" panose="020B0503050202020004" pitchFamily="34" charset="0"/>
              </a:rPr>
              <a:t>-</a:t>
            </a:r>
            <a:r>
              <a:rPr lang="de-AT" dirty="0" smtClean="0">
                <a:latin typeface="Cabin Sketch" panose="020B0503050202020004" pitchFamily="34" charset="0"/>
              </a:rPr>
              <a:t>Feature A</a:t>
            </a:r>
            <a:endParaRPr lang="en-US" dirty="0">
              <a:latin typeface="Cabin Sketch" panose="020B0503050202020004" pitchFamily="34" charset="0"/>
            </a:endParaRPr>
          </a:p>
        </p:txBody>
      </p:sp>
      <p:cxnSp>
        <p:nvCxnSpPr>
          <p:cNvPr id="23" name="Gerade Verbindung 22"/>
          <p:cNvCxnSpPr/>
          <p:nvPr/>
        </p:nvCxnSpPr>
        <p:spPr bwMode="auto">
          <a:xfrm flipV="1">
            <a:off x="2387600" y="3290332"/>
            <a:ext cx="1101961" cy="3034268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/>
          <p:nvPr/>
        </p:nvCxnSpPr>
        <p:spPr bwMode="auto">
          <a:xfrm>
            <a:off x="3489561" y="3290332"/>
            <a:ext cx="48895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/>
          <p:nvPr/>
        </p:nvCxnSpPr>
        <p:spPr bwMode="auto">
          <a:xfrm>
            <a:off x="8379061" y="3253264"/>
            <a:ext cx="803039" cy="3071336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feld 28"/>
          <p:cNvSpPr txBox="1"/>
          <p:nvPr/>
        </p:nvSpPr>
        <p:spPr>
          <a:xfrm>
            <a:off x="6463771" y="2514600"/>
            <a:ext cx="45272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 smtClean="0">
                <a:latin typeface="Cabin Sketch" panose="020B0503050202020004" pitchFamily="34" charset="0"/>
              </a:rPr>
              <a:t>Product</a:t>
            </a:r>
            <a:r>
              <a:rPr lang="de-AT" dirty="0" smtClean="0">
                <a:latin typeface="Cabin Sketch" panose="020B0503050202020004" pitchFamily="34" charset="0"/>
              </a:rPr>
              <a:t>-Feature B</a:t>
            </a:r>
            <a:endParaRPr lang="en-US" dirty="0">
              <a:latin typeface="Cabin Sketch" panose="020B05030502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01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autoUpdateAnimBg="0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8364538"/>
            <a:ext cx="4271644" cy="169862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0" y="2895599"/>
            <a:ext cx="124351" cy="5394325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96" y="2899833"/>
            <a:ext cx="4055003" cy="101599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3001432"/>
            <a:ext cx="124619" cy="5374217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de-DE" sz="8000" dirty="0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Branches</a:t>
            </a:r>
            <a:endParaRPr lang="en-US" altLang="de-DE" sz="8000" dirty="0">
              <a:solidFill>
                <a:schemeClr val="tx1"/>
              </a:solidFill>
              <a:latin typeface="CabinSketch Bold" charset="0"/>
              <a:ea typeface="MS PGothic" pitchFamily="34" charset="-128"/>
              <a:sym typeface="CabinSketch Bold" charset="0"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691973" y="3451716"/>
            <a:ext cx="796421" cy="856893"/>
            <a:chOff x="711200" y="2438400"/>
            <a:chExt cx="4076700" cy="3860800"/>
          </a:xfrm>
        </p:grpSpPr>
        <p:pic>
          <p:nvPicPr>
            <p:cNvPr id="8" name="Picture 11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00" y="2590800"/>
              <a:ext cx="749300" cy="37084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2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00" y="2790825"/>
              <a:ext cx="3581400" cy="2667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3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350" y="2438400"/>
              <a:ext cx="381000" cy="3721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4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5842000"/>
              <a:ext cx="3784600" cy="292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5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05100"/>
              <a:ext cx="3517900" cy="34417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feld 12"/>
          <p:cNvSpPr txBox="1"/>
          <p:nvPr/>
        </p:nvSpPr>
        <p:spPr>
          <a:xfrm>
            <a:off x="1340562" y="3371669"/>
            <a:ext cx="3226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 smtClean="0">
                <a:solidFill>
                  <a:srgbClr val="FF9900"/>
                </a:solidFill>
                <a:latin typeface="Cabin Sketch" panose="020B0503050202020004" pitchFamily="34" charset="0"/>
              </a:rPr>
              <a:t>C-Developer Feature</a:t>
            </a:r>
            <a:endParaRPr lang="de-AT" sz="2800" dirty="0">
              <a:solidFill>
                <a:srgbClr val="FF9900"/>
              </a:solidFill>
              <a:latin typeface="Cabin Sketch" panose="020B0503050202020004" pitchFamily="34" charset="0"/>
            </a:endParaRPr>
          </a:p>
        </p:txBody>
      </p:sp>
      <p:pic>
        <p:nvPicPr>
          <p:cNvPr id="21" name="Picture 5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1470025"/>
            <a:ext cx="4227512" cy="11938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64"/>
          <p:cNvSpPr>
            <a:spLocks/>
          </p:cNvSpPr>
          <p:nvPr/>
        </p:nvSpPr>
        <p:spPr bwMode="auto">
          <a:xfrm>
            <a:off x="788733" y="1676400"/>
            <a:ext cx="358218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de-DE" sz="32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Product Feature Branch</a:t>
            </a:r>
            <a:endParaRPr lang="en-US" altLang="de-DE" sz="3200" dirty="0">
              <a:solidFill>
                <a:schemeClr val="tx1"/>
              </a:solidFill>
              <a:latin typeface="Daniel Bold" charset="0"/>
              <a:ea typeface="MS PGothic" pitchFamily="34" charset="-128"/>
              <a:sym typeface="Daniel Bold" charset="0"/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691972" y="4651084"/>
            <a:ext cx="796421" cy="856893"/>
            <a:chOff x="711200" y="2438400"/>
            <a:chExt cx="4076700" cy="3860800"/>
          </a:xfrm>
        </p:grpSpPr>
        <p:pic>
          <p:nvPicPr>
            <p:cNvPr id="25" name="Picture 11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00" y="2590800"/>
              <a:ext cx="749300" cy="37084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12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00" y="2790825"/>
              <a:ext cx="3581400" cy="2667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3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350" y="2438400"/>
              <a:ext cx="381000" cy="3721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14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5842000"/>
              <a:ext cx="3784600" cy="292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5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05100"/>
              <a:ext cx="3517900" cy="34417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feld 29"/>
          <p:cNvSpPr txBox="1"/>
          <p:nvPr/>
        </p:nvSpPr>
        <p:spPr>
          <a:xfrm>
            <a:off x="1340561" y="4810780"/>
            <a:ext cx="3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 err="1" smtClean="0">
                <a:solidFill>
                  <a:srgbClr val="FF9900"/>
                </a:solidFill>
                <a:latin typeface="Cabin Sketch" panose="020B0503050202020004" pitchFamily="34" charset="0"/>
              </a:rPr>
              <a:t>Lib</a:t>
            </a:r>
            <a:r>
              <a:rPr lang="de-AT" sz="2800" dirty="0" smtClean="0">
                <a:solidFill>
                  <a:srgbClr val="FF9900"/>
                </a:solidFill>
                <a:latin typeface="Cabin Sketch" panose="020B0503050202020004" pitchFamily="34" charset="0"/>
              </a:rPr>
              <a:t> Core Feature</a:t>
            </a:r>
            <a:endParaRPr lang="de-AT" sz="2800" dirty="0">
              <a:solidFill>
                <a:srgbClr val="FF9900"/>
              </a:solidFill>
              <a:latin typeface="Cabin Sketch" panose="020B0503050202020004" pitchFamily="34" charset="0"/>
            </a:endParaRPr>
          </a:p>
        </p:txBody>
      </p:sp>
      <p:pic>
        <p:nvPicPr>
          <p:cNvPr id="31" name="Picture 4" descr="C:\Users\mathis\Google Drive\FH-EclipseDay\images\jenkins_logo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82"/>
          <a:stretch/>
        </p:blipFill>
        <p:spPr bwMode="auto">
          <a:xfrm>
            <a:off x="718808" y="7267575"/>
            <a:ext cx="814466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949" y="8440474"/>
            <a:ext cx="4271644" cy="169862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64"/>
          <p:cNvSpPr>
            <a:spLocks/>
          </p:cNvSpPr>
          <p:nvPr/>
        </p:nvSpPr>
        <p:spPr bwMode="auto">
          <a:xfrm>
            <a:off x="8371824" y="1802504"/>
            <a:ext cx="358218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de-DE" sz="32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Trunk</a:t>
            </a:r>
            <a:endParaRPr lang="en-US" altLang="de-DE" sz="3200" dirty="0">
              <a:solidFill>
                <a:schemeClr val="tx1"/>
              </a:solidFill>
              <a:latin typeface="Daniel Bold" charset="0"/>
              <a:ea typeface="MS PGothic" pitchFamily="34" charset="-128"/>
              <a:sym typeface="Daniel Bold" charset="0"/>
            </a:endParaRPr>
          </a:p>
        </p:txBody>
      </p:sp>
      <p:pic>
        <p:nvPicPr>
          <p:cNvPr id="43" name="Picture 5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858" y="1565636"/>
            <a:ext cx="4227512" cy="11938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uppieren 13"/>
          <p:cNvGrpSpPr/>
          <p:nvPr/>
        </p:nvGrpSpPr>
        <p:grpSpPr>
          <a:xfrm>
            <a:off x="8050424" y="2971536"/>
            <a:ext cx="4260850" cy="5480049"/>
            <a:chOff x="8050424" y="2971536"/>
            <a:chExt cx="4260850" cy="5480049"/>
          </a:xfrm>
        </p:grpSpPr>
        <p:pic>
          <p:nvPicPr>
            <p:cNvPr id="33" name="Picture 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8874" y="2971536"/>
              <a:ext cx="152400" cy="539300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3870" y="2975769"/>
              <a:ext cx="4055003" cy="101599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0424" y="3077368"/>
              <a:ext cx="124619" cy="5374217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6" name="Gruppieren 35"/>
            <p:cNvGrpSpPr/>
            <p:nvPr/>
          </p:nvGrpSpPr>
          <p:grpSpPr>
            <a:xfrm>
              <a:off x="8329647" y="3527652"/>
              <a:ext cx="796421" cy="856893"/>
              <a:chOff x="711200" y="2438400"/>
              <a:chExt cx="4076700" cy="3860800"/>
            </a:xfrm>
          </p:grpSpPr>
          <p:pic>
            <p:nvPicPr>
              <p:cNvPr id="37" name="Picture 11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7100" y="2590800"/>
                <a:ext cx="749300" cy="37084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12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6500" y="2790825"/>
                <a:ext cx="3581400" cy="2667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13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350" y="2438400"/>
                <a:ext cx="381000" cy="372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14"/>
              <p:cNvPicPr>
                <a:picLocks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200" y="5842000"/>
                <a:ext cx="3784600" cy="2921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15"/>
              <p:cNvPicPr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800" y="2705100"/>
                <a:ext cx="3517900" cy="34417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2" name="Textfeld 41"/>
            <p:cNvSpPr txBox="1"/>
            <p:nvPr/>
          </p:nvSpPr>
          <p:spPr>
            <a:xfrm>
              <a:off x="8978236" y="3447605"/>
              <a:ext cx="32263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dirty="0" smtClean="0">
                  <a:solidFill>
                    <a:srgbClr val="FF9900"/>
                  </a:solidFill>
                  <a:latin typeface="Cabin Sketch" panose="020B0503050202020004" pitchFamily="34" charset="0"/>
                </a:rPr>
                <a:t>FTP Feature</a:t>
              </a:r>
              <a:endParaRPr lang="de-AT" sz="2800" dirty="0">
                <a:solidFill>
                  <a:srgbClr val="FF9900"/>
                </a:solidFill>
                <a:latin typeface="Cabin Sketch" panose="020B0503050202020004" pitchFamily="34" charset="0"/>
              </a:endParaRPr>
            </a:p>
          </p:txBody>
        </p:sp>
        <p:grpSp>
          <p:nvGrpSpPr>
            <p:cNvPr id="45" name="Gruppieren 44"/>
            <p:cNvGrpSpPr/>
            <p:nvPr/>
          </p:nvGrpSpPr>
          <p:grpSpPr>
            <a:xfrm>
              <a:off x="8329646" y="4727020"/>
              <a:ext cx="796421" cy="856893"/>
              <a:chOff x="711200" y="2438400"/>
              <a:chExt cx="4076700" cy="3860800"/>
            </a:xfrm>
          </p:grpSpPr>
          <p:pic>
            <p:nvPicPr>
              <p:cNvPr id="46" name="Picture 11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7100" y="2590800"/>
                <a:ext cx="749300" cy="37084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12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6500" y="2790825"/>
                <a:ext cx="3581400" cy="2667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13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350" y="2438400"/>
                <a:ext cx="381000" cy="372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14"/>
              <p:cNvPicPr>
                <a:picLocks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200" y="5842000"/>
                <a:ext cx="3784600" cy="2921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15"/>
              <p:cNvPicPr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800" y="2705100"/>
                <a:ext cx="3517900" cy="34417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1" name="Textfeld 50"/>
            <p:cNvSpPr txBox="1"/>
            <p:nvPr/>
          </p:nvSpPr>
          <p:spPr>
            <a:xfrm>
              <a:off x="8978235" y="4608493"/>
              <a:ext cx="32263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dirty="0" smtClean="0">
                  <a:solidFill>
                    <a:srgbClr val="FF9900"/>
                  </a:solidFill>
                  <a:latin typeface="Cabin Sketch" panose="020B0503050202020004" pitchFamily="34" charset="0"/>
                </a:rPr>
                <a:t>Core Software Feature</a:t>
              </a:r>
              <a:endParaRPr lang="de-AT" sz="2800" dirty="0">
                <a:solidFill>
                  <a:srgbClr val="FF9900"/>
                </a:solidFill>
                <a:latin typeface="Cabin Sketch" panose="020B0503050202020004" pitchFamily="34" charset="0"/>
              </a:endParaRPr>
            </a:p>
          </p:txBody>
        </p:sp>
        <p:pic>
          <p:nvPicPr>
            <p:cNvPr id="52" name="Picture 4" descr="C:\Users\mathis\Google Drive\FH-EclipseDay\images\jenkins_logo.pn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382"/>
            <a:stretch/>
          </p:blipFill>
          <p:spPr bwMode="auto">
            <a:xfrm>
              <a:off x="8356482" y="7343511"/>
              <a:ext cx="814466" cy="1022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3" name="Picture 30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902199" y="3665064"/>
            <a:ext cx="3030749" cy="452293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extfeld 60"/>
          <p:cNvSpPr txBox="1"/>
          <p:nvPr/>
        </p:nvSpPr>
        <p:spPr>
          <a:xfrm>
            <a:off x="4673600" y="2893756"/>
            <a:ext cx="3287397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de-AT" sz="1800" b="1" dirty="0" smtClean="0">
                <a:solidFill>
                  <a:schemeClr val="tx1"/>
                </a:solidFill>
              </a:rPr>
              <a:t>JENKINS_URL=</a:t>
            </a:r>
          </a:p>
          <a:p>
            <a:r>
              <a:rPr lang="de-AT" sz="1800" b="1" dirty="0" smtClean="0">
                <a:solidFill>
                  <a:schemeClr val="tx1"/>
                </a:solidFill>
              </a:rPr>
              <a:t>http://trunkbuildserver:7070</a:t>
            </a:r>
            <a:endParaRPr lang="de-AT" sz="18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5180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/>
          </p:cNvSpPr>
          <p:nvPr/>
        </p:nvSpPr>
        <p:spPr bwMode="auto">
          <a:xfrm>
            <a:off x="661988" y="22860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lang="en-US" altLang="de-DE" sz="8000" dirty="0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Agenda</a:t>
            </a:r>
            <a:endParaRPr lang="en-US" altLang="de-DE" sz="8000" dirty="0">
              <a:solidFill>
                <a:schemeClr val="tx1"/>
              </a:solidFill>
              <a:latin typeface="CabinSketch Bold" charset="0"/>
              <a:ea typeface="MS PGothic" pitchFamily="34" charset="-128"/>
              <a:sym typeface="CabinSketch Bold" charset="0"/>
            </a:endParaRPr>
          </a:p>
        </p:txBody>
      </p:sp>
      <p:sp>
        <p:nvSpPr>
          <p:cNvPr id="10245" name="Rectangle 5"/>
          <p:cNvSpPr>
            <a:spLocks/>
          </p:cNvSpPr>
          <p:nvPr/>
        </p:nvSpPr>
        <p:spPr bwMode="auto">
          <a:xfrm>
            <a:off x="2152145" y="1995055"/>
            <a:ext cx="8690986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Background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How we built in the past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Why we switched to </a:t>
            </a:r>
            <a:r>
              <a:rPr lang="en-US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Tycho</a:t>
            </a:r>
            <a:endParaRPr lang="en-US" altLang="de-DE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itchFamily="34" charset="-128"/>
              <a:sym typeface="Daniel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Our Build with </a:t>
            </a:r>
            <a:r>
              <a:rPr lang="en-US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Tycho</a:t>
            </a:r>
            <a:endParaRPr lang="en-US" altLang="de-DE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itchFamily="34" charset="-128"/>
              <a:sym typeface="Daniel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How we develop multiple  features  in parallel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endParaRPr lang="en-US" altLang="de-DE" sz="3000" dirty="0" smtClean="0">
              <a:solidFill>
                <a:schemeClr val="tx1"/>
              </a:solidFill>
              <a:latin typeface="Daniel" charset="0"/>
              <a:ea typeface="MS PGothic" pitchFamily="34" charset="-128"/>
              <a:sym typeface="Daniel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endParaRPr lang="en-US" altLang="de-DE" sz="3000" dirty="0" smtClean="0">
              <a:solidFill>
                <a:schemeClr val="tx1"/>
              </a:solidFill>
              <a:latin typeface="Daniel" charset="0"/>
              <a:ea typeface="MS PGothic" pitchFamily="34" charset="-128"/>
              <a:sym typeface="Daniel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endParaRPr lang="en-US" altLang="de-DE" sz="3000" dirty="0">
              <a:solidFill>
                <a:schemeClr val="tx1"/>
              </a:solidFill>
              <a:latin typeface="Daniel" charset="0"/>
              <a:ea typeface="MS PGothic" pitchFamily="34" charset="-128"/>
              <a:sym typeface="Daniel" charset="0"/>
            </a:endParaRPr>
          </a:p>
        </p:txBody>
      </p:sp>
      <p:pic>
        <p:nvPicPr>
          <p:cNvPr id="4" name="Bild 6" descr="bachmann_logo_weiß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961" y="8915400"/>
            <a:ext cx="1454696" cy="59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3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5" name="Group 5"/>
          <p:cNvGrpSpPr>
            <a:grpSpLocks/>
          </p:cNvGrpSpPr>
          <p:nvPr/>
        </p:nvGrpSpPr>
        <p:grpSpPr bwMode="auto">
          <a:xfrm>
            <a:off x="1079507" y="838200"/>
            <a:ext cx="10872773" cy="7213601"/>
            <a:chOff x="32" y="7"/>
            <a:chExt cx="6848" cy="4128"/>
          </a:xfrm>
        </p:grpSpPr>
        <p:sp>
          <p:nvSpPr>
            <p:cNvPr id="5121" name="Rectangle 1"/>
            <p:cNvSpPr>
              <a:spLocks/>
            </p:cNvSpPr>
            <p:nvPr/>
          </p:nvSpPr>
          <p:spPr bwMode="auto">
            <a:xfrm rot="21540001">
              <a:off x="32" y="311"/>
              <a:ext cx="6848" cy="38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27000" dist="76199" dir="2700000" algn="ctr" rotWithShape="0">
                <a:schemeClr val="bg2">
                  <a:alpha val="59998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 dirty="0">
                <a:ea typeface="ヒラギノ角ゴ ProN W3" charset="0"/>
              </a:endParaRPr>
            </a:p>
          </p:txBody>
        </p:sp>
        <p:pic>
          <p:nvPicPr>
            <p:cNvPr id="51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9999">
              <a:off x="5939" y="7"/>
              <a:ext cx="80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9999">
              <a:off x="47" y="62"/>
              <a:ext cx="936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28" name="Rectangle 8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de-DE" sz="8000" dirty="0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Master POM</a:t>
            </a:r>
            <a:endParaRPr lang="en-US" altLang="de-DE" sz="8000" dirty="0">
              <a:solidFill>
                <a:schemeClr val="tx1"/>
              </a:solidFill>
              <a:latin typeface="CabinSketch Bold" charset="0"/>
              <a:ea typeface="MS PGothic" pitchFamily="34" charset="-128"/>
              <a:sym typeface="CabinSketch Bold" charset="0"/>
            </a:endParaRPr>
          </a:p>
        </p:txBody>
      </p:sp>
      <p:sp>
        <p:nvSpPr>
          <p:cNvPr id="5129" name="Rectangle 9"/>
          <p:cNvSpPr>
            <a:spLocks/>
          </p:cNvSpPr>
          <p:nvPr/>
        </p:nvSpPr>
        <p:spPr bwMode="auto">
          <a:xfrm rot="-59999">
            <a:off x="3379092" y="7464690"/>
            <a:ext cx="8373298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r" eaLnBrk="1" hangingPunct="1">
              <a:lnSpc>
                <a:spcPct val="125000"/>
              </a:lnSpc>
            </a:pPr>
            <a:r>
              <a:rPr lang="en-US" altLang="de-DE" sz="2400" dirty="0" smtClean="0">
                <a:solidFill>
                  <a:srgbClr val="191919"/>
                </a:solidFill>
                <a:latin typeface="Daniel" pitchFamily="34" charset="0"/>
                <a:ea typeface="MS PGothic" pitchFamily="34" charset="-128"/>
                <a:sym typeface="Daniel" pitchFamily="34" charset="0"/>
              </a:rPr>
              <a:t>Profiles for different build specific settings</a:t>
            </a:r>
            <a:endParaRPr lang="en-US" altLang="de-DE" sz="2400" dirty="0">
              <a:solidFill>
                <a:srgbClr val="191919"/>
              </a:solidFill>
              <a:latin typeface="Daniel" pitchFamily="34" charset="0"/>
              <a:ea typeface="MS PGothic" pitchFamily="34" charset="-128"/>
              <a:sym typeface="Danie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 rot="-60000">
            <a:off x="1300524" y="1519899"/>
            <a:ext cx="10537433" cy="6017032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100" dirty="0" smtClean="0">
                <a:solidFill>
                  <a:srgbClr val="339966"/>
                </a:solidFill>
              </a:rPr>
              <a:t>&lt;!-- </a:t>
            </a:r>
            <a:r>
              <a:rPr lang="en-US" sz="1100" dirty="0">
                <a:solidFill>
                  <a:srgbClr val="339966"/>
                </a:solidFill>
              </a:rPr>
              <a:t>Profile for Test plugins that uses the SC-Jenkins-Devices </a:t>
            </a:r>
            <a:r>
              <a:rPr lang="en-US" sz="1100" dirty="0" smtClean="0">
                <a:solidFill>
                  <a:srgbClr val="339966"/>
                </a:solidFill>
              </a:rPr>
              <a:t> </a:t>
            </a:r>
            <a:r>
              <a:rPr lang="de-AT" sz="1100" dirty="0" smtClean="0">
                <a:solidFill>
                  <a:srgbClr val="339966"/>
                </a:solidFill>
              </a:rPr>
              <a:t>--&gt;</a:t>
            </a:r>
            <a:endParaRPr lang="de-AT" sz="1100" dirty="0">
              <a:solidFill>
                <a:srgbClr val="339966"/>
              </a:solidFill>
            </a:endParaRPr>
          </a:p>
          <a:p>
            <a:pPr algn="l"/>
            <a:r>
              <a:rPr lang="de-AT" sz="1100" dirty="0">
                <a:solidFill>
                  <a:srgbClr val="339966"/>
                </a:solidFill>
              </a:rPr>
              <a:t>&lt;</a:t>
            </a:r>
            <a:r>
              <a:rPr lang="de-AT" sz="1100" dirty="0" err="1">
                <a:solidFill>
                  <a:srgbClr val="339966"/>
                </a:solidFill>
              </a:rPr>
              <a:t>profile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</a:t>
            </a:r>
            <a:r>
              <a:rPr lang="de-AT" sz="1100" dirty="0" err="1">
                <a:solidFill>
                  <a:srgbClr val="339966"/>
                </a:solidFill>
              </a:rPr>
              <a:t>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>
                <a:solidFill>
                  <a:schemeClr val="bg1"/>
                </a:solidFill>
              </a:rPr>
              <a:t>SC-Jenkins-Devices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&lt;</a:t>
            </a:r>
            <a:r>
              <a:rPr lang="de-AT" sz="1100" dirty="0" err="1">
                <a:solidFill>
                  <a:srgbClr val="339966"/>
                </a:solidFill>
              </a:rPr>
              <a:t>build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plugins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&lt;</a:t>
            </a:r>
            <a:r>
              <a:rPr lang="de-AT" sz="1100" dirty="0" err="1">
                <a:solidFill>
                  <a:srgbClr val="339966"/>
                </a:solidFill>
              </a:rPr>
              <a:t>plugin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  &lt;</a:t>
            </a:r>
            <a:r>
              <a:rPr lang="de-AT" sz="1100" dirty="0" err="1">
                <a:solidFill>
                  <a:srgbClr val="339966"/>
                </a:solidFill>
              </a:rPr>
              <a:t>groupId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org.eclipse.tycho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groupId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  &lt;</a:t>
            </a:r>
            <a:r>
              <a:rPr lang="de-AT" sz="1100" dirty="0" err="1">
                <a:solidFill>
                  <a:srgbClr val="339966"/>
                </a:solidFill>
              </a:rPr>
              <a:t>artifactId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tycho-surefire-plugin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artifactId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  &lt;</a:t>
            </a:r>
            <a:r>
              <a:rPr lang="de-AT" sz="1100" dirty="0" err="1">
                <a:solidFill>
                  <a:srgbClr val="339966"/>
                </a:solidFill>
              </a:rPr>
              <a:t>version</a:t>
            </a:r>
            <a:r>
              <a:rPr lang="de-AT" sz="1100" dirty="0">
                <a:solidFill>
                  <a:schemeClr val="bg1"/>
                </a:solidFill>
              </a:rPr>
              <a:t>&gt;${</a:t>
            </a:r>
            <a:r>
              <a:rPr lang="de-AT" sz="1100" dirty="0" err="1">
                <a:solidFill>
                  <a:schemeClr val="bg1"/>
                </a:solidFill>
              </a:rPr>
              <a:t>tycho</a:t>
            </a:r>
            <a:r>
              <a:rPr lang="de-AT" sz="1100" dirty="0">
                <a:solidFill>
                  <a:schemeClr val="bg1"/>
                </a:solidFill>
              </a:rPr>
              <a:t>-version</a:t>
            </a:r>
            <a:r>
              <a:rPr lang="de-AT" sz="1100" dirty="0">
                <a:solidFill>
                  <a:srgbClr val="339966"/>
                </a:solidFill>
              </a:rPr>
              <a:t>}&lt;/</a:t>
            </a:r>
            <a:r>
              <a:rPr lang="de-AT" sz="1100" dirty="0" err="1">
                <a:solidFill>
                  <a:srgbClr val="339966"/>
                </a:solidFill>
              </a:rPr>
              <a:t>version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  &lt;</a:t>
            </a:r>
            <a:r>
              <a:rPr lang="de-AT" sz="1100" dirty="0" err="1">
                <a:solidFill>
                  <a:srgbClr val="339966"/>
                </a:solidFill>
              </a:rPr>
              <a:t>configuration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       &lt;</a:t>
            </a:r>
            <a:r>
              <a:rPr lang="de-AT" sz="1100" dirty="0" err="1">
                <a:solidFill>
                  <a:srgbClr val="339966"/>
                </a:solidFill>
              </a:rPr>
              <a:t>systemProperties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               &lt;</a:t>
            </a:r>
            <a:r>
              <a:rPr lang="de-AT" sz="1100" dirty="0">
                <a:solidFill>
                  <a:srgbClr val="339966"/>
                </a:solidFill>
              </a:rPr>
              <a:t>m1.0&gt;</a:t>
            </a:r>
            <a:r>
              <a:rPr lang="de-AT" sz="1100" dirty="0">
                <a:solidFill>
                  <a:schemeClr val="bg1"/>
                </a:solidFill>
              </a:rPr>
              <a:t>10.204.80.121</a:t>
            </a:r>
            <a:r>
              <a:rPr lang="de-AT" sz="1100" dirty="0">
                <a:solidFill>
                  <a:srgbClr val="339966"/>
                </a:solidFill>
              </a:rPr>
              <a:t>&lt;/m1.0</a:t>
            </a:r>
            <a:r>
              <a:rPr lang="de-AT" sz="1100" dirty="0" smtClean="0">
                <a:solidFill>
                  <a:srgbClr val="339966"/>
                </a:solidFill>
              </a:rPr>
              <a:t>&gt;&lt;</a:t>
            </a:r>
            <a:r>
              <a:rPr lang="de-AT" sz="1100" dirty="0">
                <a:solidFill>
                  <a:srgbClr val="339966"/>
                </a:solidFill>
              </a:rPr>
              <a:t>m1.0.usr&gt;</a:t>
            </a:r>
            <a:r>
              <a:rPr lang="de-AT" sz="1100" dirty="0" err="1">
                <a:solidFill>
                  <a:schemeClr val="bg1"/>
                </a:solidFill>
              </a:rPr>
              <a:t>ccontrol</a:t>
            </a:r>
            <a:r>
              <a:rPr lang="de-AT" sz="1100" dirty="0">
                <a:solidFill>
                  <a:srgbClr val="339966"/>
                </a:solidFill>
              </a:rPr>
              <a:t>&lt;/m1.0.usr&gt;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        &lt;/</a:t>
            </a:r>
            <a:r>
              <a:rPr lang="de-AT" sz="1100" dirty="0" err="1">
                <a:solidFill>
                  <a:srgbClr val="339966"/>
                </a:solidFill>
              </a:rPr>
              <a:t>systemProperties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  &lt;/</a:t>
            </a:r>
            <a:r>
              <a:rPr lang="de-AT" sz="1100" dirty="0" err="1">
                <a:solidFill>
                  <a:srgbClr val="339966"/>
                </a:solidFill>
              </a:rPr>
              <a:t>configuration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&lt;/</a:t>
            </a:r>
            <a:r>
              <a:rPr lang="de-AT" sz="1100" dirty="0" err="1">
                <a:solidFill>
                  <a:srgbClr val="339966"/>
                </a:solidFill>
              </a:rPr>
              <a:t>plugin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&lt;/</a:t>
            </a:r>
            <a:r>
              <a:rPr lang="de-AT" sz="1100" dirty="0" err="1">
                <a:solidFill>
                  <a:srgbClr val="339966"/>
                </a:solidFill>
              </a:rPr>
              <a:t>plugins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&lt;/</a:t>
            </a:r>
            <a:r>
              <a:rPr lang="de-AT" sz="1100" dirty="0" err="1">
                <a:solidFill>
                  <a:srgbClr val="339966"/>
                </a:solidFill>
              </a:rPr>
              <a:t>build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profile</a:t>
            </a:r>
            <a:r>
              <a:rPr lang="de-AT" sz="1100" dirty="0" smtClean="0">
                <a:solidFill>
                  <a:srgbClr val="339966"/>
                </a:solidFill>
              </a:rPr>
              <a:t>&gt;</a:t>
            </a:r>
          </a:p>
          <a:p>
            <a:pPr algn="l"/>
            <a:endParaRPr lang="de-AT" sz="1100" dirty="0" smtClean="0">
              <a:solidFill>
                <a:srgbClr val="339966"/>
              </a:solidFill>
            </a:endParaRPr>
          </a:p>
          <a:p>
            <a:pPr algn="l"/>
            <a:r>
              <a:rPr lang="en-US" sz="1100" dirty="0">
                <a:solidFill>
                  <a:srgbClr val="339966"/>
                </a:solidFill>
              </a:rPr>
              <a:t>&lt;!-- Profile for Test plugins that uses the </a:t>
            </a:r>
            <a:r>
              <a:rPr lang="en-US" sz="1100" dirty="0" smtClean="0">
                <a:solidFill>
                  <a:srgbClr val="339966"/>
                </a:solidFill>
              </a:rPr>
              <a:t>SC-Jenkins-Devices for Branch 2</a:t>
            </a:r>
            <a:r>
              <a:rPr lang="de-AT" sz="1100" dirty="0" smtClean="0">
                <a:solidFill>
                  <a:srgbClr val="339966"/>
                </a:solidFill>
              </a:rPr>
              <a:t>-</a:t>
            </a:r>
            <a:r>
              <a:rPr lang="de-AT" sz="1100" dirty="0">
                <a:solidFill>
                  <a:srgbClr val="339966"/>
                </a:solidFill>
              </a:rPr>
              <a:t>-&gt;</a:t>
            </a:r>
          </a:p>
          <a:p>
            <a:pPr algn="l"/>
            <a:r>
              <a:rPr lang="de-AT" sz="1100" dirty="0">
                <a:solidFill>
                  <a:srgbClr val="339966"/>
                </a:solidFill>
              </a:rPr>
              <a:t>&lt;</a:t>
            </a:r>
            <a:r>
              <a:rPr lang="de-AT" sz="1100" dirty="0" err="1">
                <a:solidFill>
                  <a:srgbClr val="339966"/>
                </a:solidFill>
              </a:rPr>
              <a:t>profile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>
                <a:solidFill>
                  <a:srgbClr val="339966"/>
                </a:solidFill>
              </a:rPr>
              <a:t>  &lt;</a:t>
            </a:r>
            <a:r>
              <a:rPr lang="de-AT" sz="1100" dirty="0" err="1" smtClean="0">
                <a:solidFill>
                  <a:srgbClr val="339966"/>
                </a:solidFill>
              </a:rPr>
              <a:t>id</a:t>
            </a:r>
            <a:r>
              <a:rPr lang="de-AT" sz="1100" dirty="0" smtClean="0">
                <a:solidFill>
                  <a:srgbClr val="339966"/>
                </a:solidFill>
              </a:rPr>
              <a:t>&gt;</a:t>
            </a:r>
            <a:r>
              <a:rPr lang="de-AT" sz="1100" dirty="0" smtClean="0">
                <a:solidFill>
                  <a:schemeClr val="bg1"/>
                </a:solidFill>
              </a:rPr>
              <a:t>SC-Jenkins-Devices-Branch2</a:t>
            </a:r>
            <a:r>
              <a:rPr lang="de-AT" sz="1100" dirty="0" smtClean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&lt;</a:t>
            </a:r>
            <a:r>
              <a:rPr lang="de-AT" sz="1100" dirty="0" err="1">
                <a:solidFill>
                  <a:srgbClr val="339966"/>
                </a:solidFill>
              </a:rPr>
              <a:t>build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>
                <a:solidFill>
                  <a:srgbClr val="339966"/>
                </a:solidFill>
              </a:rPr>
              <a:t>    &lt;</a:t>
            </a:r>
            <a:r>
              <a:rPr lang="de-AT" sz="1100" dirty="0" err="1">
                <a:solidFill>
                  <a:srgbClr val="339966"/>
                </a:solidFill>
              </a:rPr>
              <a:t>plugins</a:t>
            </a:r>
            <a:r>
              <a:rPr lang="de-AT" sz="1100" dirty="0" smtClean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>
                <a:solidFill>
                  <a:srgbClr val="339966"/>
                </a:solidFill>
              </a:rPr>
              <a:t> </a:t>
            </a:r>
            <a:r>
              <a:rPr lang="de-AT" sz="1100" dirty="0" smtClean="0">
                <a:solidFill>
                  <a:srgbClr val="339966"/>
                </a:solidFill>
              </a:rPr>
              <a:t>      &lt;</a:t>
            </a:r>
            <a:r>
              <a:rPr lang="de-AT" sz="1100" dirty="0" err="1">
                <a:solidFill>
                  <a:srgbClr val="339966"/>
                </a:solidFill>
              </a:rPr>
              <a:t>plugin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>
                <a:solidFill>
                  <a:srgbClr val="339966"/>
                </a:solidFill>
              </a:rPr>
              <a:t>          &lt;</a:t>
            </a:r>
            <a:r>
              <a:rPr lang="de-AT" sz="1100" dirty="0" err="1">
                <a:solidFill>
                  <a:srgbClr val="339966"/>
                </a:solidFill>
              </a:rPr>
              <a:t>groupId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org.eclipse.tycho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groupId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>
                <a:solidFill>
                  <a:srgbClr val="339966"/>
                </a:solidFill>
              </a:rPr>
              <a:t>          &lt;</a:t>
            </a:r>
            <a:r>
              <a:rPr lang="de-AT" sz="1100" dirty="0" err="1">
                <a:solidFill>
                  <a:srgbClr val="339966"/>
                </a:solidFill>
              </a:rPr>
              <a:t>artifactId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  <a:r>
              <a:rPr lang="de-AT" sz="1100" dirty="0" err="1">
                <a:solidFill>
                  <a:schemeClr val="bg1"/>
                </a:solidFill>
              </a:rPr>
              <a:t>tycho-surefire-plugin</a:t>
            </a:r>
            <a:r>
              <a:rPr lang="de-AT" sz="1100" dirty="0">
                <a:solidFill>
                  <a:srgbClr val="339966"/>
                </a:solidFill>
              </a:rPr>
              <a:t>&lt;/</a:t>
            </a:r>
            <a:r>
              <a:rPr lang="de-AT" sz="1100" dirty="0" err="1">
                <a:solidFill>
                  <a:srgbClr val="339966"/>
                </a:solidFill>
              </a:rPr>
              <a:t>artifactId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>
                <a:solidFill>
                  <a:srgbClr val="339966"/>
                </a:solidFill>
              </a:rPr>
              <a:t>          &lt;</a:t>
            </a:r>
            <a:r>
              <a:rPr lang="de-AT" sz="1100" dirty="0" err="1">
                <a:solidFill>
                  <a:srgbClr val="339966"/>
                </a:solidFill>
              </a:rPr>
              <a:t>version</a:t>
            </a:r>
            <a:r>
              <a:rPr lang="de-AT" sz="1100" dirty="0">
                <a:solidFill>
                  <a:schemeClr val="bg1"/>
                </a:solidFill>
              </a:rPr>
              <a:t>&gt;${</a:t>
            </a:r>
            <a:r>
              <a:rPr lang="de-AT" sz="1100" dirty="0" err="1">
                <a:solidFill>
                  <a:schemeClr val="bg1"/>
                </a:solidFill>
              </a:rPr>
              <a:t>tycho</a:t>
            </a:r>
            <a:r>
              <a:rPr lang="de-AT" sz="1100" dirty="0">
                <a:solidFill>
                  <a:schemeClr val="bg1"/>
                </a:solidFill>
              </a:rPr>
              <a:t>-version</a:t>
            </a:r>
            <a:r>
              <a:rPr lang="de-AT" sz="1100" dirty="0">
                <a:solidFill>
                  <a:srgbClr val="339966"/>
                </a:solidFill>
              </a:rPr>
              <a:t>}&lt;/</a:t>
            </a:r>
            <a:r>
              <a:rPr lang="de-AT" sz="1100" dirty="0" err="1">
                <a:solidFill>
                  <a:srgbClr val="339966"/>
                </a:solidFill>
              </a:rPr>
              <a:t>version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>
                <a:solidFill>
                  <a:srgbClr val="339966"/>
                </a:solidFill>
              </a:rPr>
              <a:t>          &lt;</a:t>
            </a:r>
            <a:r>
              <a:rPr lang="de-AT" sz="1100" dirty="0" err="1">
                <a:solidFill>
                  <a:srgbClr val="339966"/>
                </a:solidFill>
              </a:rPr>
              <a:t>configuration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        &lt;</a:t>
            </a:r>
            <a:r>
              <a:rPr lang="de-AT" sz="1100" dirty="0" err="1">
                <a:solidFill>
                  <a:srgbClr val="339966"/>
                </a:solidFill>
              </a:rPr>
              <a:t>systemProperties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>
                <a:solidFill>
                  <a:srgbClr val="339966"/>
                </a:solidFill>
              </a:rPr>
              <a:t>                       &lt;</a:t>
            </a:r>
            <a:r>
              <a:rPr lang="de-AT" sz="1100" dirty="0" smtClean="0">
                <a:solidFill>
                  <a:srgbClr val="339966"/>
                </a:solidFill>
              </a:rPr>
              <a:t>m1.0&gt;</a:t>
            </a:r>
            <a:r>
              <a:rPr lang="de-AT" sz="1100" dirty="0" smtClean="0">
                <a:solidFill>
                  <a:schemeClr val="bg1"/>
                </a:solidFill>
              </a:rPr>
              <a:t>10.204.80.130</a:t>
            </a:r>
            <a:r>
              <a:rPr lang="de-AT" sz="1100" dirty="0" smtClean="0">
                <a:solidFill>
                  <a:srgbClr val="339966"/>
                </a:solidFill>
              </a:rPr>
              <a:t>&lt;/</a:t>
            </a:r>
            <a:r>
              <a:rPr lang="de-AT" sz="1100" dirty="0">
                <a:solidFill>
                  <a:srgbClr val="339966"/>
                </a:solidFill>
              </a:rPr>
              <a:t>m1.0</a:t>
            </a:r>
            <a:r>
              <a:rPr lang="de-AT" sz="1100" dirty="0" smtClean="0">
                <a:solidFill>
                  <a:srgbClr val="339966"/>
                </a:solidFill>
              </a:rPr>
              <a:t>&gt;&lt;</a:t>
            </a:r>
            <a:r>
              <a:rPr lang="de-AT" sz="1100" dirty="0">
                <a:solidFill>
                  <a:srgbClr val="339966"/>
                </a:solidFill>
              </a:rPr>
              <a:t>m1.0.usr&gt;</a:t>
            </a:r>
            <a:r>
              <a:rPr lang="de-AT" sz="1100" dirty="0" err="1">
                <a:solidFill>
                  <a:schemeClr val="bg1"/>
                </a:solidFill>
              </a:rPr>
              <a:t>ccontrol</a:t>
            </a:r>
            <a:r>
              <a:rPr lang="de-AT" sz="1100" dirty="0">
                <a:solidFill>
                  <a:srgbClr val="339966"/>
                </a:solidFill>
              </a:rPr>
              <a:t>&lt;/m1.0.usr&gt;</a:t>
            </a:r>
          </a:p>
          <a:p>
            <a:pPr algn="l"/>
            <a:r>
              <a:rPr lang="de-AT" sz="1100" dirty="0" smtClean="0">
                <a:solidFill>
                  <a:srgbClr val="339966"/>
                </a:solidFill>
              </a:rPr>
              <a:t>                &lt;/</a:t>
            </a:r>
            <a:r>
              <a:rPr lang="de-AT" sz="1100" dirty="0" err="1">
                <a:solidFill>
                  <a:srgbClr val="339966"/>
                </a:solidFill>
              </a:rPr>
              <a:t>systemProperties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>
                <a:solidFill>
                  <a:srgbClr val="339966"/>
                </a:solidFill>
              </a:rPr>
              <a:t>          &lt;/</a:t>
            </a:r>
            <a:r>
              <a:rPr lang="de-AT" sz="1100" dirty="0" err="1">
                <a:solidFill>
                  <a:srgbClr val="339966"/>
                </a:solidFill>
              </a:rPr>
              <a:t>configuration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>
                <a:solidFill>
                  <a:srgbClr val="339966"/>
                </a:solidFill>
              </a:rPr>
              <a:t>       &lt;/</a:t>
            </a:r>
            <a:r>
              <a:rPr lang="de-AT" sz="1100" dirty="0" err="1">
                <a:solidFill>
                  <a:srgbClr val="339966"/>
                </a:solidFill>
              </a:rPr>
              <a:t>plugin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  <a:p>
            <a:pPr algn="l"/>
            <a:r>
              <a:rPr lang="de-AT" sz="1100" dirty="0">
                <a:solidFill>
                  <a:srgbClr val="339966"/>
                </a:solidFill>
              </a:rPr>
              <a:t>    &lt;/</a:t>
            </a:r>
            <a:r>
              <a:rPr lang="de-AT" sz="1100" dirty="0" err="1">
                <a:solidFill>
                  <a:srgbClr val="339966"/>
                </a:solidFill>
              </a:rPr>
              <a:t>plugins</a:t>
            </a:r>
            <a:r>
              <a:rPr lang="de-AT" sz="1100" dirty="0">
                <a:solidFill>
                  <a:srgbClr val="339966"/>
                </a:solidFill>
              </a:rPr>
              <a:t>&gt;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1092200" y="1473200"/>
            <a:ext cx="8418444" cy="3327400"/>
            <a:chOff x="1092200" y="1473200"/>
            <a:chExt cx="8418444" cy="3327400"/>
          </a:xfrm>
        </p:grpSpPr>
        <p:grpSp>
          <p:nvGrpSpPr>
            <p:cNvPr id="9" name="Group 10"/>
            <p:cNvGrpSpPr>
              <a:grpSpLocks/>
            </p:cNvGrpSpPr>
            <p:nvPr/>
          </p:nvGrpSpPr>
          <p:grpSpPr bwMode="auto">
            <a:xfrm>
              <a:off x="8607043" y="2981449"/>
              <a:ext cx="903288" cy="1022350"/>
              <a:chOff x="0" y="0"/>
              <a:chExt cx="1744" cy="1928"/>
            </a:xfrm>
          </p:grpSpPr>
          <p:pic>
            <p:nvPicPr>
              <p:cNvPr id="10" name="Picture 1"/>
              <p:cNvPicPr>
                <a:picLocks noChangeArrowheads="1"/>
              </p:cNvPicPr>
              <p:nvPr/>
            </p:nvPicPr>
            <p:blipFill>
              <a:blip r:embed="rId5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" y="19"/>
                <a:ext cx="1184" cy="99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2"/>
              <p:cNvPicPr>
                <a:picLocks noChangeArrowheads="1"/>
              </p:cNvPicPr>
              <p:nvPr/>
            </p:nvPicPr>
            <p:blipFill>
              <a:blip r:embed="rId6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" y="-32"/>
                <a:ext cx="872" cy="78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3"/>
              <p:cNvPicPr>
                <a:picLocks noChangeArrowheads="1"/>
              </p:cNvPicPr>
              <p:nvPr/>
            </p:nvPicPr>
            <p:blipFill>
              <a:blip r:embed="rId7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2" y="213"/>
                <a:ext cx="520" cy="2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4"/>
              <p:cNvPicPr>
                <a:picLocks noChangeArrowheads="1"/>
              </p:cNvPicPr>
              <p:nvPr/>
            </p:nvPicPr>
            <p:blipFill>
              <a:blip r:embed="rId8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" y="644"/>
                <a:ext cx="480" cy="18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5"/>
              <p:cNvPicPr>
                <a:picLocks noChangeArrowheads="1"/>
              </p:cNvPicPr>
              <p:nvPr/>
            </p:nvPicPr>
            <p:blipFill>
              <a:blip r:embed="rId9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2" y="864"/>
                <a:ext cx="1816" cy="109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6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" y="906"/>
                <a:ext cx="336" cy="28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7"/>
              <p:cNvPicPr>
                <a:picLocks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9" y="1092"/>
                <a:ext cx="416" cy="7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8"/>
              <p:cNvPicPr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" y="770"/>
                <a:ext cx="280" cy="5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9"/>
              <p:cNvPicPr>
                <a:picLocks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" y="1022"/>
                <a:ext cx="712" cy="8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2" name="Picture 4"/>
            <p:cNvPicPr>
              <a:picLocks noChangeArrowheads="1"/>
            </p:cNvPicPr>
            <p:nvPr/>
          </p:nvPicPr>
          <p:blipFill>
            <a:blip r:embed="rId14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8400" y="1473200"/>
              <a:ext cx="6629400" cy="2032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4"/>
            <p:cNvPicPr>
              <a:picLocks noChangeArrowheads="1"/>
            </p:cNvPicPr>
            <p:nvPr/>
          </p:nvPicPr>
          <p:blipFill>
            <a:blip r:embed="rId14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819" y="4597400"/>
              <a:ext cx="6629400" cy="2032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5"/>
            <p:cNvPicPr>
              <a:picLocks noChangeArrowheads="1"/>
            </p:cNvPicPr>
            <p:nvPr/>
          </p:nvPicPr>
          <p:blipFill>
            <a:blip r:embed="rId15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2200" y="1651000"/>
              <a:ext cx="158424" cy="29972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5"/>
            <p:cNvPicPr>
              <a:picLocks noChangeArrowheads="1"/>
            </p:cNvPicPr>
            <p:nvPr/>
          </p:nvPicPr>
          <p:blipFill>
            <a:blip r:embed="rId15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90539" y="1600200"/>
              <a:ext cx="158424" cy="27432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0"/>
            <p:cNvPicPr>
              <a:picLocks noChangeArrowheads="1"/>
            </p:cNvPicPr>
            <p:nvPr/>
          </p:nvPicPr>
          <p:blipFill>
            <a:blip r:embed="rId16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712419" y="2782996"/>
              <a:ext cx="774700" cy="7239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feld 4"/>
            <p:cNvSpPr txBox="1"/>
            <p:nvPr/>
          </p:nvSpPr>
          <p:spPr>
            <a:xfrm>
              <a:off x="9158386" y="3531704"/>
              <a:ext cx="352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dirty="0" smtClean="0">
                  <a:solidFill>
                    <a:schemeClr val="tx1">
                      <a:lumMod val="85000"/>
                    </a:schemeClr>
                  </a:solidFill>
                  <a:latin typeface="Cabin Sketch" panose="020B0503050202020004" pitchFamily="34" charset="0"/>
                </a:rPr>
                <a:t>1</a:t>
              </a:r>
              <a:endParaRPr lang="de-AT" sz="2800" dirty="0">
                <a:solidFill>
                  <a:schemeClr val="tx1">
                    <a:lumMod val="85000"/>
                  </a:schemeClr>
                </a:solidFill>
                <a:latin typeface="Cabin Sketch" panose="020B0503050202020004" pitchFamily="34" charset="0"/>
              </a:endParaRP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1083019" y="4673600"/>
            <a:ext cx="8543581" cy="2921000"/>
            <a:chOff x="1083019" y="4673600"/>
            <a:chExt cx="8543581" cy="2921000"/>
          </a:xfrm>
        </p:grpSpPr>
        <p:pic>
          <p:nvPicPr>
            <p:cNvPr id="21" name="Picture 1"/>
            <p:cNvPicPr>
              <a:picLocks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1003" y="4903843"/>
              <a:ext cx="613241" cy="52602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/>
            <p:cNvPicPr>
              <a:picLocks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500" y="4876800"/>
              <a:ext cx="451644" cy="415727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3"/>
            <p:cNvPicPr>
              <a:picLocks noChangeArrowheads="1"/>
            </p:cNvPicPr>
            <p:nvPr/>
          </p:nvPicPr>
          <p:blipFill>
            <a:blip r:embed="rId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417" y="5006714"/>
              <a:ext cx="269329" cy="13999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"/>
            <p:cNvPicPr>
              <a:picLocks noChangeArrowheads="1"/>
            </p:cNvPicPr>
            <p:nvPr/>
          </p:nvPicPr>
          <p:blipFill>
            <a:blip r:embed="rId8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7302" y="5235258"/>
              <a:ext cx="248611" cy="97569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5"/>
            <p:cNvPicPr>
              <a:picLocks noChangeArrowheads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020" y="5351917"/>
              <a:ext cx="940580" cy="58117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6"/>
            <p:cNvPicPr>
              <a:picLocks noChangeArrowheads="1"/>
            </p:cNvPicPr>
            <p:nvPr/>
          </p:nvPicPr>
          <p:blipFill>
            <a:blip r:embed="rId10">
              <a:duotone>
                <a:prstClr val="black"/>
                <a:srgbClr val="92D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9614" y="5374188"/>
              <a:ext cx="174028" cy="148474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7"/>
            <p:cNvPicPr>
              <a:picLocks noChangeArrowheads="1"/>
            </p:cNvPicPr>
            <p:nvPr/>
          </p:nvPicPr>
          <p:blipFill>
            <a:blip r:embed="rId11">
              <a:duotone>
                <a:prstClr val="black"/>
                <a:srgbClr val="92D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9096" y="5472817"/>
              <a:ext cx="215463" cy="37330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8"/>
            <p:cNvPicPr>
              <a:picLocks noChangeArrowheads="1"/>
            </p:cNvPicPr>
            <p:nvPr/>
          </p:nvPicPr>
          <p:blipFill>
            <a:blip r:embed="rId12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885" y="5302072"/>
              <a:ext cx="145023" cy="267253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9"/>
            <p:cNvPicPr>
              <a:picLocks noChangeArrowheads="1"/>
            </p:cNvPicPr>
            <p:nvPr/>
          </p:nvPicPr>
          <p:blipFill>
            <a:blip r:embed="rId1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67" y="5435698"/>
              <a:ext cx="368774" cy="4242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4"/>
            <p:cNvPicPr>
              <a:picLocks noChangeArrowheads="1"/>
            </p:cNvPicPr>
            <p:nvPr/>
          </p:nvPicPr>
          <p:blipFill>
            <a:blip r:embed="rId14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019" y="4673600"/>
              <a:ext cx="6629400" cy="2032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5"/>
            <p:cNvPicPr>
              <a:picLocks noChangeArrowheads="1"/>
            </p:cNvPicPr>
            <p:nvPr/>
          </p:nvPicPr>
          <p:blipFill>
            <a:blip r:embed="rId15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68400" y="4876800"/>
              <a:ext cx="158424" cy="253108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4"/>
            <p:cNvPicPr>
              <a:picLocks noChangeArrowheads="1"/>
            </p:cNvPicPr>
            <p:nvPr/>
          </p:nvPicPr>
          <p:blipFill>
            <a:blip r:embed="rId14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702" y="7391400"/>
              <a:ext cx="6629400" cy="2032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5"/>
            <p:cNvPicPr>
              <a:picLocks noChangeArrowheads="1"/>
            </p:cNvPicPr>
            <p:nvPr/>
          </p:nvPicPr>
          <p:blipFill>
            <a:blip r:embed="rId15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96723" y="4800600"/>
              <a:ext cx="173028" cy="2489465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30"/>
            <p:cNvPicPr>
              <a:picLocks noChangeArrowheads="1"/>
            </p:cNvPicPr>
            <p:nvPr/>
          </p:nvPicPr>
          <p:blipFill>
            <a:blip r:embed="rId16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V="1">
              <a:off x="7776421" y="6045201"/>
              <a:ext cx="774700" cy="7239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feld 42"/>
            <p:cNvSpPr txBox="1"/>
            <p:nvPr/>
          </p:nvSpPr>
          <p:spPr>
            <a:xfrm>
              <a:off x="9224646" y="5449956"/>
              <a:ext cx="352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dirty="0" smtClean="0">
                  <a:solidFill>
                    <a:schemeClr val="tx1">
                      <a:lumMod val="85000"/>
                    </a:schemeClr>
                  </a:solidFill>
                  <a:latin typeface="Cabin Sketch" panose="020B0503050202020004" pitchFamily="34" charset="0"/>
                </a:rPr>
                <a:t>2</a:t>
              </a:r>
              <a:endParaRPr lang="de-AT" sz="2800" dirty="0">
                <a:solidFill>
                  <a:schemeClr val="tx1">
                    <a:lumMod val="85000"/>
                  </a:schemeClr>
                </a:solidFill>
                <a:latin typeface="Cabin Sketch" panose="020B0503050202020004" pitchFamily="34" charset="0"/>
              </a:endParaRPr>
            </a:p>
          </p:txBody>
        </p:sp>
      </p:grpSp>
      <p:pic>
        <p:nvPicPr>
          <p:cNvPr id="42" name="Picture 7" descr="C:\Users\mathis\Google Drive\FH-EclipseDay\images\Controller_transparent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069" y="2239168"/>
            <a:ext cx="22574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7" descr="C:\Users\mathis\Google Drive\FH-EclipseDay\images\Controller_transparent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469" y="2720975"/>
            <a:ext cx="22574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7" descr="C:\Users\mathis\Google Drive\FH-EclipseDay\images\Controller_transparent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31" y="4335102"/>
            <a:ext cx="22574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7" descr="C:\Users\mathis\Google Drive\FH-EclipseDay\images\Controller_transparent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331" y="4816909"/>
            <a:ext cx="22574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77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de-DE" sz="8000" dirty="0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Lessons learned</a:t>
            </a:r>
            <a:endParaRPr lang="en-US" altLang="de-DE" sz="8000" dirty="0">
              <a:solidFill>
                <a:schemeClr val="tx1"/>
              </a:solidFill>
              <a:latin typeface="CabinSketch Bold" charset="0"/>
              <a:ea typeface="MS PGothic" pitchFamily="34" charset="-128"/>
              <a:sym typeface="CabinSketch Bold" charset="0"/>
            </a:endParaRPr>
          </a:p>
        </p:txBody>
      </p:sp>
      <p:sp>
        <p:nvSpPr>
          <p:cNvPr id="10244" name="Rectangle 4"/>
          <p:cNvSpPr>
            <a:spLocks/>
          </p:cNvSpPr>
          <p:nvPr/>
        </p:nvSpPr>
        <p:spPr bwMode="auto">
          <a:xfrm>
            <a:off x="828675" y="2092325"/>
            <a:ext cx="527050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endParaRPr lang="en-US" altLang="de-DE" sz="3000" dirty="0">
              <a:solidFill>
                <a:schemeClr val="tx1"/>
              </a:solidFill>
              <a:latin typeface="Daniel" charset="0"/>
              <a:ea typeface="MS PGothic" pitchFamily="34" charset="-128"/>
              <a:sym typeface="Daniel" charset="0"/>
            </a:endParaRPr>
          </a:p>
        </p:txBody>
      </p:sp>
      <p:sp>
        <p:nvSpPr>
          <p:cNvPr id="10245" name="Rectangle 5"/>
          <p:cNvSpPr>
            <a:spLocks/>
          </p:cNvSpPr>
          <p:nvPr/>
        </p:nvSpPr>
        <p:spPr bwMode="auto">
          <a:xfrm>
            <a:off x="482600" y="1981200"/>
            <a:ext cx="1211580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Branch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specific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settings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must not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be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in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sourcecode</a:t>
            </a:r>
            <a:endParaRPr lang="de-AT" altLang="de-DE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itchFamily="34" charset="-128"/>
              <a:sym typeface="Daniel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Modular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builds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can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improve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structure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of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code</a:t>
            </a:r>
            <a:endParaRPr lang="de-AT" altLang="de-DE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itchFamily="34" charset="-128"/>
              <a:sym typeface="Daniel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Building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and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testing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with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tycho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shortens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feedback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time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and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gives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more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targeted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feedback</a:t>
            </a:r>
            <a:endParaRPr lang="de-AT" altLang="de-DE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itchFamily="34" charset="-128"/>
              <a:sym typeface="Daniel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With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multiple Jenkins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instances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we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can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have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both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modular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builds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and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multiple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branches</a:t>
            </a:r>
            <a:endParaRPr lang="de-AT" altLang="de-DE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itchFamily="34" charset="-128"/>
              <a:sym typeface="Daniel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endParaRPr lang="de-AT" altLang="de-DE" sz="3000" dirty="0" smtClean="0">
              <a:solidFill>
                <a:schemeClr val="tx1"/>
              </a:solidFill>
              <a:latin typeface="Daniel" charset="0"/>
              <a:ea typeface="MS PGothic" pitchFamily="34" charset="-128"/>
              <a:sym typeface="Daniel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endParaRPr lang="en-US" altLang="de-DE" sz="3000" dirty="0" smtClean="0">
              <a:solidFill>
                <a:schemeClr val="tx1"/>
              </a:solidFill>
              <a:latin typeface="Daniel" charset="0"/>
              <a:ea typeface="MS PGothic" pitchFamily="34" charset="-128"/>
              <a:sym typeface="Dani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05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3673475"/>
            <a:ext cx="266700" cy="21844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2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38" y="3871913"/>
            <a:ext cx="7112000" cy="2921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025" y="3543300"/>
            <a:ext cx="533400" cy="21590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5205413"/>
            <a:ext cx="6794500" cy="2540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Rectangle 5"/>
          <p:cNvSpPr>
            <a:spLocks/>
          </p:cNvSpPr>
          <p:nvPr/>
        </p:nvSpPr>
        <p:spPr bwMode="auto">
          <a:xfrm>
            <a:off x="3765550" y="3886200"/>
            <a:ext cx="5435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de-DE" sz="8000">
                <a:solidFill>
                  <a:srgbClr val="F07400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THANK YOU</a:t>
            </a:r>
          </a:p>
        </p:txBody>
      </p:sp>
      <p:sp>
        <p:nvSpPr>
          <p:cNvPr id="7" name="Rectangle 64"/>
          <p:cNvSpPr>
            <a:spLocks/>
          </p:cNvSpPr>
          <p:nvPr/>
        </p:nvSpPr>
        <p:spPr bwMode="auto">
          <a:xfrm>
            <a:off x="2097088" y="8068734"/>
            <a:ext cx="8810624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de-DE" sz="3600" dirty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m</a:t>
            </a:r>
            <a:r>
              <a:rPr lang="en-US" altLang="de-DE" sz="3600" dirty="0" smtClean="0">
                <a:solidFill>
                  <a:schemeClr val="tx1"/>
                </a:solidFill>
                <a:latin typeface="Daniel Bold" charset="0"/>
                <a:ea typeface="MS PGothic" pitchFamily="34" charset="-128"/>
                <a:sym typeface="Daniel Bold" charset="0"/>
              </a:rPr>
              <a:t>artin.schreiber@bachmann.info</a:t>
            </a:r>
            <a:endParaRPr lang="en-US" altLang="de-DE" sz="3600" dirty="0">
              <a:solidFill>
                <a:schemeClr val="tx1"/>
              </a:solidFill>
              <a:latin typeface="Daniel Bold" charset="0"/>
              <a:ea typeface="MS PGothic" pitchFamily="34" charset="-128"/>
              <a:sym typeface="Danie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3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5" grpId="0" autoUpdateAnimBg="0"/>
      <p:bldP spid="7" grpId="0" build="p" autoUpdateAnimBg="0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pieren 34"/>
          <p:cNvGrpSpPr/>
          <p:nvPr/>
        </p:nvGrpSpPr>
        <p:grpSpPr>
          <a:xfrm rot="180000">
            <a:off x="1038265" y="1474788"/>
            <a:ext cx="10872773" cy="6553200"/>
            <a:chOff x="1079507" y="1498601"/>
            <a:chExt cx="10872773" cy="6553200"/>
          </a:xfrm>
        </p:grpSpPr>
        <p:sp>
          <p:nvSpPr>
            <p:cNvPr id="37" name="Rectangle 1"/>
            <p:cNvSpPr>
              <a:spLocks/>
            </p:cNvSpPr>
            <p:nvPr/>
          </p:nvSpPr>
          <p:spPr bwMode="auto">
            <a:xfrm rot="59999" flipH="1">
              <a:off x="1079507" y="1981201"/>
              <a:ext cx="10872773" cy="6070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27000" dist="76199" dir="2700000" algn="ctr" rotWithShape="0">
                <a:schemeClr val="bg2">
                  <a:alpha val="59998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38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1"/>
            <a:stretch/>
          </p:blipFill>
          <p:spPr bwMode="auto">
            <a:xfrm rot="60000">
              <a:off x="1155347" y="2711178"/>
              <a:ext cx="10512653" cy="3949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 flipH="1">
              <a:off x="1290675" y="1498601"/>
              <a:ext cx="1282886" cy="95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 flipH="1">
              <a:off x="10442349" y="1585914"/>
              <a:ext cx="1486115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Rectangle 9"/>
            <p:cNvSpPr>
              <a:spLocks/>
            </p:cNvSpPr>
            <p:nvPr/>
          </p:nvSpPr>
          <p:spPr bwMode="auto">
            <a:xfrm rot="21660000">
              <a:off x="5046663" y="7450138"/>
              <a:ext cx="6705600" cy="546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 eaLnBrk="1" hangingPunct="1">
                <a:lnSpc>
                  <a:spcPct val="125000"/>
                </a:lnSpc>
              </a:pPr>
              <a:r>
                <a:rPr lang="en-US" altLang="de-DE" sz="2400" dirty="0" smtClean="0">
                  <a:solidFill>
                    <a:srgbClr val="191919"/>
                  </a:solidFill>
                  <a:latin typeface="Daniel" pitchFamily="34" charset="0"/>
                  <a:ea typeface="MS PGothic" pitchFamily="34" charset="-128"/>
                  <a:sym typeface="Daniel" pitchFamily="34" charset="0"/>
                </a:rPr>
                <a:t>Automation Systems</a:t>
              </a:r>
              <a:endParaRPr lang="en-US" altLang="de-DE" sz="2400" dirty="0">
                <a:solidFill>
                  <a:srgbClr val="191919"/>
                </a:solidFill>
                <a:latin typeface="Daniel" pitchFamily="34" charset="0"/>
                <a:ea typeface="MS PGothic" pitchFamily="34" charset="-128"/>
                <a:sym typeface="Daniel" pitchFamily="34" charset="0"/>
              </a:endParaRP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079507" y="1498601"/>
            <a:ext cx="10885545" cy="6553200"/>
            <a:chOff x="1079507" y="1498601"/>
            <a:chExt cx="10885545" cy="6553200"/>
          </a:xfrm>
        </p:grpSpPr>
        <p:sp>
          <p:nvSpPr>
            <p:cNvPr id="5121" name="Rectangle 1"/>
            <p:cNvSpPr>
              <a:spLocks/>
            </p:cNvSpPr>
            <p:nvPr/>
          </p:nvSpPr>
          <p:spPr bwMode="auto">
            <a:xfrm rot="21540001">
              <a:off x="1079507" y="1981201"/>
              <a:ext cx="10872773" cy="6070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27000" dist="76199" dir="2700000" algn="ctr" rotWithShape="0">
                <a:schemeClr val="bg2">
                  <a:alpha val="59998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11" name="Bild 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1" r="26841"/>
            <a:stretch/>
          </p:blipFill>
          <p:spPr>
            <a:xfrm rot="-60000">
              <a:off x="1282501" y="2182082"/>
              <a:ext cx="10430275" cy="5346677"/>
            </a:xfrm>
            <a:prstGeom prst="rect">
              <a:avLst/>
            </a:prstGeom>
          </p:spPr>
        </p:pic>
        <p:pic>
          <p:nvPicPr>
            <p:cNvPr id="51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540001">
              <a:off x="10458226" y="1498601"/>
              <a:ext cx="1282886" cy="95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540001">
              <a:off x="1103323" y="1585914"/>
              <a:ext cx="1486115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9" name="Rectangle 9"/>
            <p:cNvSpPr>
              <a:spLocks/>
            </p:cNvSpPr>
            <p:nvPr/>
          </p:nvSpPr>
          <p:spPr bwMode="auto">
            <a:xfrm rot="-59999">
              <a:off x="5046663" y="7450138"/>
              <a:ext cx="6705600" cy="546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 eaLnBrk="1" hangingPunct="1">
                <a:lnSpc>
                  <a:spcPct val="125000"/>
                </a:lnSpc>
              </a:pPr>
              <a:r>
                <a:rPr lang="en-US" altLang="de-DE" sz="2400" dirty="0" smtClean="0">
                  <a:solidFill>
                    <a:srgbClr val="191919"/>
                  </a:solidFill>
                  <a:latin typeface="Daniel" pitchFamily="34" charset="0"/>
                  <a:ea typeface="MS PGothic" pitchFamily="34" charset="-128"/>
                  <a:sym typeface="Daniel" pitchFamily="34" charset="0"/>
                </a:rPr>
                <a:t>Wind Power Plants</a:t>
              </a:r>
              <a:endParaRPr lang="en-US" altLang="de-DE" sz="2400" dirty="0">
                <a:solidFill>
                  <a:srgbClr val="191919"/>
                </a:solidFill>
                <a:latin typeface="Daniel" pitchFamily="34" charset="0"/>
                <a:ea typeface="MS PGothic" pitchFamily="34" charset="-128"/>
                <a:sym typeface="Daniel" pitchFamily="34" charset="0"/>
              </a:endParaRPr>
            </a:p>
          </p:txBody>
        </p:sp>
        <p:pic>
          <p:nvPicPr>
            <p:cNvPr id="12" name="Grafik 5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3609" y="4640844"/>
              <a:ext cx="3901443" cy="2763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28" name="Rectangle 8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de-DE" sz="8000" dirty="0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Bachmann electronic</a:t>
            </a:r>
            <a:endParaRPr lang="en-US" altLang="de-DE" sz="8000" dirty="0">
              <a:solidFill>
                <a:schemeClr val="tx1"/>
              </a:solidFill>
              <a:latin typeface="CabinSketch Bold" charset="0"/>
              <a:ea typeface="MS PGothic" pitchFamily="34" charset="-128"/>
              <a:sym typeface="CabinSketch Bold" charset="0"/>
            </a:endParaRPr>
          </a:p>
        </p:txBody>
      </p:sp>
      <p:grpSp>
        <p:nvGrpSpPr>
          <p:cNvPr id="20" name="Gruppieren 19"/>
          <p:cNvGrpSpPr/>
          <p:nvPr/>
        </p:nvGrpSpPr>
        <p:grpSpPr>
          <a:xfrm rot="180000">
            <a:off x="1079507" y="1498601"/>
            <a:ext cx="10872773" cy="6553200"/>
            <a:chOff x="1079507" y="1498601"/>
            <a:chExt cx="10872773" cy="6553200"/>
          </a:xfrm>
        </p:grpSpPr>
        <p:sp>
          <p:nvSpPr>
            <p:cNvPr id="21" name="Rectangle 1"/>
            <p:cNvSpPr>
              <a:spLocks/>
            </p:cNvSpPr>
            <p:nvPr/>
          </p:nvSpPr>
          <p:spPr bwMode="auto">
            <a:xfrm rot="59999" flipH="1">
              <a:off x="1079507" y="1981201"/>
              <a:ext cx="10872773" cy="6070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27000" dist="76199" dir="2700000" algn="ctr" rotWithShape="0">
                <a:schemeClr val="bg2">
                  <a:alpha val="59998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22" name="Grafik 2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82" r="18711"/>
            <a:stretch/>
          </p:blipFill>
          <p:spPr>
            <a:xfrm rot="60000">
              <a:off x="1265109" y="2376904"/>
              <a:ext cx="10614766" cy="4617421"/>
            </a:xfrm>
            <a:prstGeom prst="rect">
              <a:avLst/>
            </a:prstGeom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9999" flipH="1">
              <a:off x="1290675" y="1498601"/>
              <a:ext cx="1282886" cy="95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9999" flipH="1">
              <a:off x="10442349" y="1585914"/>
              <a:ext cx="1486115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9"/>
            <p:cNvSpPr>
              <a:spLocks/>
            </p:cNvSpPr>
            <p:nvPr/>
          </p:nvSpPr>
          <p:spPr bwMode="auto">
            <a:xfrm rot="21660000">
              <a:off x="5046663" y="7450138"/>
              <a:ext cx="6705600" cy="546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 eaLnBrk="1" hangingPunct="1">
                <a:lnSpc>
                  <a:spcPct val="125000"/>
                </a:lnSpc>
              </a:pPr>
              <a:r>
                <a:rPr lang="en-US" altLang="de-DE" sz="2400" dirty="0" smtClean="0">
                  <a:solidFill>
                    <a:srgbClr val="191919"/>
                  </a:solidFill>
                  <a:latin typeface="Daniel" pitchFamily="34" charset="0"/>
                  <a:ea typeface="MS PGothic" pitchFamily="34" charset="-128"/>
                  <a:sym typeface="Daniel" pitchFamily="34" charset="0"/>
                </a:rPr>
                <a:t>Renewable Energy</a:t>
              </a:r>
              <a:endParaRPr lang="en-US" altLang="de-DE" sz="2400" dirty="0">
                <a:solidFill>
                  <a:srgbClr val="191919"/>
                </a:solidFill>
                <a:latin typeface="Daniel" pitchFamily="34" charset="0"/>
                <a:ea typeface="MS PGothic" pitchFamily="34" charset="-128"/>
                <a:sym typeface="Daniel" pitchFamily="34" charset="0"/>
              </a:endParaRPr>
            </a:p>
          </p:txBody>
        </p:sp>
        <p:pic>
          <p:nvPicPr>
            <p:cNvPr id="26" name="Grafik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9000" y="5181600"/>
              <a:ext cx="1716905" cy="2067153"/>
            </a:xfrm>
            <a:prstGeom prst="rect">
              <a:avLst/>
            </a:prstGeom>
          </p:spPr>
        </p:pic>
      </p:grpSp>
      <p:grpSp>
        <p:nvGrpSpPr>
          <p:cNvPr id="27" name="Gruppieren 26"/>
          <p:cNvGrpSpPr/>
          <p:nvPr/>
        </p:nvGrpSpPr>
        <p:grpSpPr>
          <a:xfrm rot="-240000">
            <a:off x="1231907" y="1651001"/>
            <a:ext cx="10872773" cy="6553200"/>
            <a:chOff x="1079507" y="1498601"/>
            <a:chExt cx="10872773" cy="6553200"/>
          </a:xfrm>
        </p:grpSpPr>
        <p:sp>
          <p:nvSpPr>
            <p:cNvPr id="28" name="Rectangle 1"/>
            <p:cNvSpPr>
              <a:spLocks/>
            </p:cNvSpPr>
            <p:nvPr/>
          </p:nvSpPr>
          <p:spPr bwMode="auto">
            <a:xfrm rot="21540001">
              <a:off x="1079507" y="1981201"/>
              <a:ext cx="10872773" cy="6070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27000" dist="76199" dir="2700000" algn="ctr" rotWithShape="0">
                <a:schemeClr val="bg2">
                  <a:alpha val="59998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3" t="48728" r="48226" b="17762"/>
            <a:stretch/>
          </p:blipFill>
          <p:spPr bwMode="auto">
            <a:xfrm rot="-60000">
              <a:off x="1212630" y="2159274"/>
              <a:ext cx="9332615" cy="5150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9999" flipH="1">
              <a:off x="1290675" y="1498601"/>
              <a:ext cx="1282886" cy="95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9999" flipH="1">
              <a:off x="10442349" y="1585914"/>
              <a:ext cx="1486115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Rectangle 9"/>
            <p:cNvSpPr>
              <a:spLocks/>
            </p:cNvSpPr>
            <p:nvPr/>
          </p:nvSpPr>
          <p:spPr bwMode="auto">
            <a:xfrm rot="-60000">
              <a:off x="5046663" y="7450138"/>
              <a:ext cx="6705600" cy="546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 eaLnBrk="1" hangingPunct="1">
                <a:lnSpc>
                  <a:spcPct val="125000"/>
                </a:lnSpc>
              </a:pPr>
              <a:r>
                <a:rPr lang="en-US" altLang="de-DE" sz="2400" dirty="0" err="1" smtClean="0">
                  <a:solidFill>
                    <a:srgbClr val="191919"/>
                  </a:solidFill>
                  <a:latin typeface="Daniel" pitchFamily="34" charset="0"/>
                  <a:ea typeface="MS PGothic" pitchFamily="34" charset="-128"/>
                  <a:sym typeface="Daniel" pitchFamily="34" charset="0"/>
                </a:rPr>
                <a:t>Manufactoring</a:t>
              </a:r>
              <a:r>
                <a:rPr lang="en-US" altLang="de-DE" sz="2400" dirty="0" smtClean="0">
                  <a:solidFill>
                    <a:srgbClr val="191919"/>
                  </a:solidFill>
                  <a:latin typeface="Daniel" pitchFamily="34" charset="0"/>
                  <a:ea typeface="MS PGothic" pitchFamily="34" charset="-128"/>
                  <a:sym typeface="Daniel" pitchFamily="34" charset="0"/>
                </a:rPr>
                <a:t> Systems</a:t>
              </a:r>
              <a:endParaRPr lang="en-US" altLang="de-DE" sz="2400" dirty="0">
                <a:solidFill>
                  <a:srgbClr val="191919"/>
                </a:solidFill>
                <a:latin typeface="Daniel" pitchFamily="34" charset="0"/>
                <a:ea typeface="MS PGothic" pitchFamily="34" charset="-128"/>
                <a:sym typeface="Daniel" pitchFamily="34" charset="0"/>
              </a:endParaRPr>
            </a:p>
          </p:txBody>
        </p:sp>
        <p:pic>
          <p:nvPicPr>
            <p:cNvPr id="33" name="Picture 3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23" t="23913" r="45507" b="35326"/>
            <a:stretch/>
          </p:blipFill>
          <p:spPr bwMode="auto">
            <a:xfrm rot="-60000">
              <a:off x="7078500" y="2895600"/>
              <a:ext cx="4678018" cy="397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" name="Gruppieren 39"/>
          <p:cNvGrpSpPr/>
          <p:nvPr/>
        </p:nvGrpSpPr>
        <p:grpSpPr>
          <a:xfrm rot="180000">
            <a:off x="885865" y="1322388"/>
            <a:ext cx="10872773" cy="6553200"/>
            <a:chOff x="1079507" y="1498601"/>
            <a:chExt cx="10872773" cy="6553200"/>
          </a:xfrm>
        </p:grpSpPr>
        <p:grpSp>
          <p:nvGrpSpPr>
            <p:cNvPr id="41" name="Gruppieren 40"/>
            <p:cNvGrpSpPr/>
            <p:nvPr/>
          </p:nvGrpSpPr>
          <p:grpSpPr>
            <a:xfrm>
              <a:off x="1079507" y="1498601"/>
              <a:ext cx="10872773" cy="6553200"/>
              <a:chOff x="1079507" y="1498601"/>
              <a:chExt cx="10872773" cy="6553200"/>
            </a:xfrm>
          </p:grpSpPr>
          <p:sp>
            <p:nvSpPr>
              <p:cNvPr id="43" name="Rectangle 1"/>
              <p:cNvSpPr>
                <a:spLocks/>
              </p:cNvSpPr>
              <p:nvPr/>
            </p:nvSpPr>
            <p:spPr bwMode="auto">
              <a:xfrm rot="59999" flipH="1">
                <a:off x="1079507" y="1981201"/>
                <a:ext cx="10872773" cy="6070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" dist="76199" dir="2700000" algn="ctr" rotWithShape="0">
                  <a:schemeClr val="bg2">
                    <a:alpha val="59998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pic>
            <p:nvPicPr>
              <p:cNvPr id="44" name="Picture 4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88" t="35110" r="12355" b="17418"/>
              <a:stretch/>
            </p:blipFill>
            <p:spPr bwMode="auto">
              <a:xfrm rot="60000">
                <a:off x="1279276" y="2112082"/>
                <a:ext cx="10512653" cy="5187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0000" flipH="1">
                <a:off x="1290675" y="1498601"/>
                <a:ext cx="1282886" cy="952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87842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>
                        <a:alpha val="87842"/>
                      </a:srgb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0000" flipH="1">
                <a:off x="10442349" y="1585914"/>
                <a:ext cx="1486115" cy="1104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87842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>
                        <a:alpha val="87842"/>
                      </a:srgb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Rectangle 9"/>
              <p:cNvSpPr>
                <a:spLocks/>
              </p:cNvSpPr>
              <p:nvPr/>
            </p:nvSpPr>
            <p:spPr bwMode="auto">
              <a:xfrm rot="21660000">
                <a:off x="5046663" y="7450138"/>
                <a:ext cx="6705600" cy="546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4200">
                    <a:solidFill>
                      <a:srgbClr val="FFFFFF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 eaLnBrk="0" hangingPunct="0">
                  <a:defRPr sz="4200">
                    <a:solidFill>
                      <a:srgbClr val="FFFFFF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 eaLnBrk="0" hangingPunct="0">
                  <a:defRPr sz="4200">
                    <a:solidFill>
                      <a:srgbClr val="FFFFFF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 eaLnBrk="0" hangingPunct="0">
                  <a:defRPr sz="4200">
                    <a:solidFill>
                      <a:srgbClr val="FFFFFF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 eaLnBrk="0" hangingPunct="0">
                  <a:defRPr sz="4200">
                    <a:solidFill>
                      <a:srgbClr val="FFFFFF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FFFFFF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FFFFFF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FFFFFF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FFFFFF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 eaLnBrk="1" hangingPunct="1">
                  <a:lnSpc>
                    <a:spcPct val="125000"/>
                  </a:lnSpc>
                </a:pPr>
                <a:r>
                  <a:rPr lang="en-US" altLang="de-DE" sz="2400" dirty="0" smtClean="0">
                    <a:solidFill>
                      <a:srgbClr val="191919"/>
                    </a:solidFill>
                    <a:latin typeface="Daniel" pitchFamily="34" charset="0"/>
                    <a:ea typeface="MS PGothic" pitchFamily="34" charset="-128"/>
                    <a:sym typeface="Daniel" pitchFamily="34" charset="0"/>
                  </a:rPr>
                  <a:t>Maritime Applications</a:t>
                </a:r>
                <a:endParaRPr lang="en-US" altLang="de-DE" sz="2400" dirty="0">
                  <a:solidFill>
                    <a:srgbClr val="191919"/>
                  </a:solidFill>
                  <a:latin typeface="Daniel" pitchFamily="34" charset="0"/>
                  <a:ea typeface="MS PGothic" pitchFamily="34" charset="-128"/>
                  <a:sym typeface="Daniel" pitchFamily="34" charset="0"/>
                </a:endParaRPr>
              </a:p>
            </p:txBody>
          </p:sp>
        </p:grpSp>
        <p:pic>
          <p:nvPicPr>
            <p:cNvPr id="42" name="Picture 5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3" t="27720" r="18660" b="16480"/>
            <a:stretch/>
          </p:blipFill>
          <p:spPr bwMode="auto">
            <a:xfrm rot="60000">
              <a:off x="1299898" y="5157294"/>
              <a:ext cx="2878064" cy="202332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5" name="Group 5"/>
          <p:cNvGrpSpPr>
            <a:grpSpLocks/>
          </p:cNvGrpSpPr>
          <p:nvPr/>
        </p:nvGrpSpPr>
        <p:grpSpPr bwMode="auto">
          <a:xfrm>
            <a:off x="1103323" y="1498601"/>
            <a:ext cx="10637789" cy="6557963"/>
            <a:chOff x="47" y="7"/>
            <a:chExt cx="6700" cy="4131"/>
          </a:xfrm>
        </p:grpSpPr>
        <p:sp>
          <p:nvSpPr>
            <p:cNvPr id="5121" name="Rectangle 1"/>
            <p:cNvSpPr>
              <a:spLocks/>
            </p:cNvSpPr>
            <p:nvPr/>
          </p:nvSpPr>
          <p:spPr bwMode="auto">
            <a:xfrm rot="21540001">
              <a:off x="457" y="308"/>
              <a:ext cx="5981" cy="38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27000" dist="76199" dir="2700000" algn="ctr" rotWithShape="0">
                <a:schemeClr val="bg2">
                  <a:alpha val="59998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21540001">
              <a:off x="546" y="411"/>
              <a:ext cx="5826" cy="3624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ctr" rotWithShape="0">
                <a:schemeClr val="bg2">
                  <a:alpha val="5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9999">
              <a:off x="5939" y="7"/>
              <a:ext cx="80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9999">
              <a:off x="47" y="62"/>
              <a:ext cx="936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28" name="Rectangle 8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de-DE" sz="8000" dirty="0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Our RCPs</a:t>
            </a:r>
            <a:endParaRPr lang="en-US" altLang="de-DE" sz="8000" dirty="0">
              <a:solidFill>
                <a:schemeClr val="tx1"/>
              </a:solidFill>
              <a:latin typeface="CabinSketch Bold" charset="0"/>
              <a:ea typeface="MS PGothic" pitchFamily="34" charset="-128"/>
              <a:sym typeface="CabinSketch Bold" charset="0"/>
            </a:endParaRPr>
          </a:p>
        </p:txBody>
      </p:sp>
      <p:grpSp>
        <p:nvGrpSpPr>
          <p:cNvPr id="10" name="Group 5"/>
          <p:cNvGrpSpPr>
            <a:grpSpLocks/>
          </p:cNvGrpSpPr>
          <p:nvPr/>
        </p:nvGrpSpPr>
        <p:grpSpPr bwMode="auto">
          <a:xfrm rot="987285">
            <a:off x="1945200" y="1718073"/>
            <a:ext cx="9402534" cy="6423026"/>
            <a:chOff x="538" y="52"/>
            <a:chExt cx="5922" cy="4046"/>
          </a:xfrm>
        </p:grpSpPr>
        <p:sp>
          <p:nvSpPr>
            <p:cNvPr id="11" name="Rectangle 1"/>
            <p:cNvSpPr>
              <a:spLocks/>
            </p:cNvSpPr>
            <p:nvPr/>
          </p:nvSpPr>
          <p:spPr bwMode="auto">
            <a:xfrm rot="21540001">
              <a:off x="924" y="335"/>
              <a:ext cx="5099" cy="37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27000" dist="76199" dir="2700000" algn="ctr" rotWithShape="0">
                <a:schemeClr val="bg2">
                  <a:alpha val="59998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21540001">
              <a:off x="957" y="411"/>
              <a:ext cx="5004" cy="3624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ctr" rotWithShape="0">
                <a:schemeClr val="bg2">
                  <a:alpha val="5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540001">
              <a:off x="538" y="82"/>
              <a:ext cx="80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540001">
              <a:off x="5524" y="52"/>
              <a:ext cx="936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uppieren 2"/>
          <p:cNvGrpSpPr/>
          <p:nvPr/>
        </p:nvGrpSpPr>
        <p:grpSpPr>
          <a:xfrm>
            <a:off x="1244600" y="830564"/>
            <a:ext cx="9517131" cy="7142766"/>
            <a:chOff x="-7367070" y="2251754"/>
            <a:chExt cx="9517131" cy="714276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775"/>
            <a:stretch/>
          </p:blipFill>
          <p:spPr bwMode="auto">
            <a:xfrm rot="20954700">
              <a:off x="-6369237" y="3446348"/>
              <a:ext cx="8519298" cy="5948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78956">
              <a:off x="-7367070" y="3956501"/>
              <a:ext cx="1282885" cy="95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78956">
              <a:off x="350738" y="2251754"/>
              <a:ext cx="1486115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4851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>
            <a:grpSpLocks/>
          </p:cNvGrpSpPr>
          <p:nvPr/>
        </p:nvGrpSpPr>
        <p:grpSpPr bwMode="auto">
          <a:xfrm rot="974299">
            <a:off x="6212647" y="2549289"/>
            <a:ext cx="5949670" cy="5583586"/>
            <a:chOff x="1182" y="6"/>
            <a:chExt cx="4595" cy="3981"/>
          </a:xfrm>
        </p:grpSpPr>
        <p:sp>
          <p:nvSpPr>
            <p:cNvPr id="8" name="Rectangle 1"/>
            <p:cNvSpPr>
              <a:spLocks/>
            </p:cNvSpPr>
            <p:nvPr/>
          </p:nvSpPr>
          <p:spPr bwMode="auto">
            <a:xfrm rot="21540001">
              <a:off x="1348" y="335"/>
              <a:ext cx="4273" cy="36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27000" dist="76199" dir="2700000" algn="ctr" rotWithShape="0">
                <a:schemeClr val="bg2">
                  <a:alpha val="59998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21540001">
              <a:off x="1404" y="415"/>
              <a:ext cx="4149" cy="3492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ctr" rotWithShape="0">
                <a:schemeClr val="bg2">
                  <a:alpha val="5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540001">
              <a:off x="1182" y="90"/>
              <a:ext cx="80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540001">
              <a:off x="4841" y="6"/>
              <a:ext cx="936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43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de-DE" sz="8000" dirty="0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What’s on our </a:t>
            </a:r>
            <a:r>
              <a:rPr lang="en-US" altLang="de-DE" sz="8000" dirty="0" err="1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buildserver</a:t>
            </a:r>
            <a:endParaRPr lang="en-US" altLang="de-DE" sz="8000" dirty="0">
              <a:solidFill>
                <a:schemeClr val="tx1"/>
              </a:solidFill>
              <a:latin typeface="CabinSketch Bold" charset="0"/>
              <a:ea typeface="MS PGothic" pitchFamily="34" charset="-128"/>
              <a:sym typeface="CabinSketch Bold" charset="0"/>
            </a:endParaRPr>
          </a:p>
        </p:txBody>
      </p:sp>
      <p:sp>
        <p:nvSpPr>
          <p:cNvPr id="10244" name="Rectangle 4"/>
          <p:cNvSpPr>
            <a:spLocks/>
          </p:cNvSpPr>
          <p:nvPr/>
        </p:nvSpPr>
        <p:spPr bwMode="auto">
          <a:xfrm>
            <a:off x="828675" y="2092325"/>
            <a:ext cx="527050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6"/>
              </a:buBlip>
            </a:pPr>
            <a:endParaRPr lang="en-US" altLang="de-DE" sz="3000" dirty="0">
              <a:solidFill>
                <a:schemeClr val="tx1"/>
              </a:solidFill>
              <a:latin typeface="Daniel" charset="0"/>
              <a:ea typeface="MS PGothic" pitchFamily="34" charset="-128"/>
              <a:sym typeface="Daniel" charset="0"/>
            </a:endParaRPr>
          </a:p>
        </p:txBody>
      </p:sp>
      <p:sp>
        <p:nvSpPr>
          <p:cNvPr id="10245" name="Rectangle 5"/>
          <p:cNvSpPr>
            <a:spLocks/>
          </p:cNvSpPr>
          <p:nvPr/>
        </p:nvSpPr>
        <p:spPr bwMode="auto">
          <a:xfrm>
            <a:off x="253999" y="1982688"/>
            <a:ext cx="6243639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6"/>
              </a:buBlip>
            </a:pPr>
            <a:r>
              <a:rPr lang="en-US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5 RCPs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6"/>
              </a:buBlip>
            </a:pPr>
            <a:r>
              <a:rPr lang="en-US" altLang="de-DE" sz="3000" dirty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6</a:t>
            </a:r>
            <a:r>
              <a:rPr lang="en-US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0 Features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6"/>
              </a:buBlip>
            </a:pPr>
            <a:r>
              <a:rPr lang="en-US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300 Plugins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6"/>
              </a:buBlip>
            </a:pPr>
            <a:r>
              <a:rPr lang="en-US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&gt; 1 000 000 Lines of Code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6"/>
              </a:buBlip>
            </a:pPr>
            <a:r>
              <a:rPr lang="en-US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Installers</a:t>
            </a:r>
            <a:endParaRPr lang="en-US" altLang="de-DE" sz="3000" dirty="0">
              <a:solidFill>
                <a:schemeClr val="tx1"/>
              </a:solidFill>
              <a:latin typeface="Cabin Sketch" panose="020B0503050202020004" pitchFamily="34" charset="0"/>
              <a:ea typeface="MS PGothic" pitchFamily="34" charset="-128"/>
              <a:sym typeface="Dani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88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build="p" autoUpdateAnimBg="0" advAuto="0"/>
      <p:bldP spid="10245" grpId="0" build="p" autoUpdateAnimBg="0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4"/>
          <p:cNvGrpSpPr>
            <a:grpSpLocks/>
          </p:cNvGrpSpPr>
          <p:nvPr/>
        </p:nvGrpSpPr>
        <p:grpSpPr bwMode="auto">
          <a:xfrm>
            <a:off x="8296461" y="1476694"/>
            <a:ext cx="2857500" cy="4205237"/>
            <a:chOff x="80" y="26"/>
            <a:chExt cx="1800" cy="2648"/>
          </a:xfrm>
        </p:grpSpPr>
        <p:sp>
          <p:nvSpPr>
            <p:cNvPr id="6145" name="Rectangle 1"/>
            <p:cNvSpPr>
              <a:spLocks/>
            </p:cNvSpPr>
            <p:nvPr/>
          </p:nvSpPr>
          <p:spPr bwMode="auto">
            <a:xfrm rot="-239999">
              <a:off x="80" y="297"/>
              <a:ext cx="1800" cy="23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27000" dist="76199" dir="2700000" algn="ctr" rotWithShape="0">
                <a:schemeClr val="bg2">
                  <a:alpha val="59998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93" t="14526" r="40880" b="-1907"/>
            <a:stretch/>
          </p:blipFill>
          <p:spPr bwMode="auto">
            <a:xfrm rot="21360001">
              <a:off x="155" y="353"/>
              <a:ext cx="1650" cy="2035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ctr" rotWithShape="0">
                <a:schemeClr val="bg2">
                  <a:alpha val="5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39999">
              <a:off x="778" y="26"/>
              <a:ext cx="775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52" name="Group 8"/>
          <p:cNvGrpSpPr>
            <a:grpSpLocks/>
          </p:cNvGrpSpPr>
          <p:nvPr/>
        </p:nvGrpSpPr>
        <p:grpSpPr bwMode="auto">
          <a:xfrm>
            <a:off x="4475752" y="1591685"/>
            <a:ext cx="2858988" cy="4221163"/>
            <a:chOff x="60" y="7"/>
            <a:chExt cx="1800" cy="2659"/>
          </a:xfrm>
        </p:grpSpPr>
        <p:sp>
          <p:nvSpPr>
            <p:cNvPr id="6149" name="Rectangle 5"/>
            <p:cNvSpPr>
              <a:spLocks/>
            </p:cNvSpPr>
            <p:nvPr/>
          </p:nvSpPr>
          <p:spPr bwMode="auto">
            <a:xfrm rot="180000">
              <a:off x="60" y="289"/>
              <a:ext cx="1800" cy="23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27000" dist="76199" dir="2700000" algn="ctr" rotWithShape="0">
                <a:schemeClr val="bg2">
                  <a:alpha val="59998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6150" name="Picture 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6" t="2132" r="27322"/>
            <a:stretch/>
          </p:blipFill>
          <p:spPr bwMode="auto">
            <a:xfrm rot="180000">
              <a:off x="167" y="368"/>
              <a:ext cx="1593" cy="2010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ctr" rotWithShape="0">
                <a:schemeClr val="bg2">
                  <a:alpha val="5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617" y="7"/>
              <a:ext cx="864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56" name="Group 12"/>
          <p:cNvGrpSpPr>
            <a:grpSpLocks/>
          </p:cNvGrpSpPr>
          <p:nvPr/>
        </p:nvGrpSpPr>
        <p:grpSpPr bwMode="auto">
          <a:xfrm>
            <a:off x="739809" y="1576395"/>
            <a:ext cx="2859019" cy="4163987"/>
            <a:chOff x="40" y="12"/>
            <a:chExt cx="1800" cy="2622"/>
          </a:xfrm>
        </p:grpSpPr>
        <p:sp>
          <p:nvSpPr>
            <p:cNvPr id="6153" name="Rectangle 9"/>
            <p:cNvSpPr>
              <a:spLocks/>
            </p:cNvSpPr>
            <p:nvPr/>
          </p:nvSpPr>
          <p:spPr bwMode="auto">
            <a:xfrm rot="-119999">
              <a:off x="40" y="257"/>
              <a:ext cx="1800" cy="23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27000" dist="76199" dir="2700000" algn="ctr" rotWithShape="0">
                <a:schemeClr val="bg2">
                  <a:alpha val="59998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6154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21480001">
              <a:off x="251" y="363"/>
              <a:ext cx="1376" cy="1894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2700000" algn="ctr" rotWithShape="0">
                <a:schemeClr val="bg2">
                  <a:alpha val="5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7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19999">
              <a:off x="639" y="12"/>
              <a:ext cx="753" cy="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59" name="Rectangle 15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de-DE" sz="8000" dirty="0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What we </a:t>
            </a:r>
            <a:r>
              <a:rPr lang="en-US" altLang="de-DE" sz="8000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have used/tried</a:t>
            </a:r>
            <a:endParaRPr lang="en-US" altLang="de-DE" sz="8000" dirty="0">
              <a:solidFill>
                <a:schemeClr val="tx1"/>
              </a:solidFill>
              <a:latin typeface="CabinSketch Bold" charset="0"/>
              <a:ea typeface="MS PGothic" pitchFamily="34" charset="-128"/>
              <a:sym typeface="CabinSketch Bold" charset="0"/>
            </a:endParaRPr>
          </a:p>
        </p:txBody>
      </p:sp>
      <p:sp>
        <p:nvSpPr>
          <p:cNvPr id="6160" name="AutoShape 16"/>
          <p:cNvSpPr>
            <a:spLocks/>
          </p:cNvSpPr>
          <p:nvPr/>
        </p:nvSpPr>
        <p:spPr bwMode="auto">
          <a:xfrm rot="-119999">
            <a:off x="1020763" y="5246688"/>
            <a:ext cx="2387600" cy="3937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lang="en-US" altLang="de-DE" sz="2400" dirty="0" smtClean="0">
                <a:solidFill>
                  <a:srgbClr val="191919"/>
                </a:solidFill>
                <a:latin typeface="Daniel" charset="0"/>
                <a:ea typeface="MS PGothic" pitchFamily="34" charset="-128"/>
                <a:sym typeface="Daniel" charset="0"/>
              </a:rPr>
              <a:t>Ant4Eclipse</a:t>
            </a:r>
            <a:endParaRPr lang="en-US" altLang="de-DE" sz="2400" dirty="0">
              <a:solidFill>
                <a:srgbClr val="191919"/>
              </a:solidFill>
              <a:latin typeface="Daniel" charset="0"/>
              <a:ea typeface="MS PGothic" pitchFamily="34" charset="-128"/>
              <a:sym typeface="Daniel" charset="0"/>
            </a:endParaRPr>
          </a:p>
        </p:txBody>
      </p:sp>
      <p:sp>
        <p:nvSpPr>
          <p:cNvPr id="6161" name="AutoShape 17"/>
          <p:cNvSpPr>
            <a:spLocks/>
          </p:cNvSpPr>
          <p:nvPr/>
        </p:nvSpPr>
        <p:spPr bwMode="auto">
          <a:xfrm rot="180000">
            <a:off x="4852807" y="5356204"/>
            <a:ext cx="2387600" cy="3937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lang="en-US" altLang="de-DE" sz="2400" dirty="0" smtClean="0">
                <a:solidFill>
                  <a:srgbClr val="191919"/>
                </a:solidFill>
                <a:latin typeface="Daniel" charset="0"/>
                <a:ea typeface="MS PGothic" pitchFamily="34" charset="-128"/>
                <a:sym typeface="Daniel" charset="0"/>
              </a:rPr>
              <a:t>PDE Build</a:t>
            </a:r>
            <a:endParaRPr lang="en-US" altLang="de-DE" sz="2400" dirty="0">
              <a:solidFill>
                <a:srgbClr val="191919"/>
              </a:solidFill>
              <a:latin typeface="Daniel" charset="0"/>
              <a:ea typeface="MS PGothic" pitchFamily="34" charset="-128"/>
              <a:sym typeface="Daniel" charset="0"/>
            </a:endParaRPr>
          </a:p>
        </p:txBody>
      </p:sp>
      <p:sp>
        <p:nvSpPr>
          <p:cNvPr id="6162" name="AutoShape 18"/>
          <p:cNvSpPr>
            <a:spLocks/>
          </p:cNvSpPr>
          <p:nvPr/>
        </p:nvSpPr>
        <p:spPr bwMode="auto">
          <a:xfrm rot="-239999">
            <a:off x="8883719" y="5195911"/>
            <a:ext cx="2387600" cy="3937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lang="en-US" altLang="de-DE" sz="2400" dirty="0" smtClean="0">
                <a:solidFill>
                  <a:srgbClr val="191919"/>
                </a:solidFill>
                <a:latin typeface="Daniel" charset="0"/>
                <a:ea typeface="MS PGothic" pitchFamily="34" charset="-128"/>
                <a:sym typeface="Daniel" charset="0"/>
              </a:rPr>
              <a:t>Buckminster</a:t>
            </a:r>
            <a:endParaRPr lang="en-US" altLang="de-DE" sz="2400" dirty="0">
              <a:solidFill>
                <a:srgbClr val="191919"/>
              </a:solidFill>
              <a:latin typeface="Daniel" charset="0"/>
              <a:ea typeface="MS PGothic" pitchFamily="34" charset="-128"/>
              <a:sym typeface="Daniel" charset="0"/>
            </a:endParaRPr>
          </a:p>
        </p:txBody>
      </p:sp>
      <p:sp>
        <p:nvSpPr>
          <p:cNvPr id="28" name="AutoShape 18"/>
          <p:cNvSpPr>
            <a:spLocks/>
          </p:cNvSpPr>
          <p:nvPr/>
        </p:nvSpPr>
        <p:spPr bwMode="auto">
          <a:xfrm rot="-239999">
            <a:off x="2827221" y="8414140"/>
            <a:ext cx="2387600" cy="3937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lang="en-US" altLang="de-DE" sz="2400" dirty="0" smtClean="0">
                <a:solidFill>
                  <a:srgbClr val="191919"/>
                </a:solidFill>
                <a:latin typeface="Daniel" charset="0"/>
                <a:ea typeface="MS PGothic" pitchFamily="34" charset="-128"/>
                <a:sym typeface="Daniel" charset="0"/>
              </a:rPr>
              <a:t>GIT</a:t>
            </a:r>
            <a:endParaRPr lang="en-US" altLang="de-DE" sz="2400" dirty="0">
              <a:solidFill>
                <a:srgbClr val="191919"/>
              </a:solidFill>
              <a:latin typeface="Daniel" charset="0"/>
              <a:ea typeface="MS PGothic" pitchFamily="34" charset="-128"/>
              <a:sym typeface="Dani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82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0" grpId="0" autoUpdateAnimBg="0"/>
      <p:bldP spid="6161" grpId="0" autoUpdateAnimBg="0"/>
      <p:bldP spid="6162" grpId="0" autoUpdateAnimBg="0"/>
      <p:bldP spid="28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de-DE" sz="8000" dirty="0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Goals with </a:t>
            </a:r>
            <a:r>
              <a:rPr lang="en-US" altLang="de-DE" sz="8000" dirty="0" err="1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Tycho</a:t>
            </a:r>
            <a:endParaRPr lang="en-US" altLang="de-DE" sz="8000" dirty="0">
              <a:solidFill>
                <a:schemeClr val="tx1"/>
              </a:solidFill>
              <a:latin typeface="CabinSketch Bold" charset="0"/>
              <a:ea typeface="MS PGothic" pitchFamily="34" charset="-128"/>
              <a:sym typeface="CabinSketch Bold" charset="0"/>
            </a:endParaRPr>
          </a:p>
        </p:txBody>
      </p:sp>
      <p:sp>
        <p:nvSpPr>
          <p:cNvPr id="10244" name="Rectangle 4"/>
          <p:cNvSpPr>
            <a:spLocks/>
          </p:cNvSpPr>
          <p:nvPr/>
        </p:nvSpPr>
        <p:spPr bwMode="auto">
          <a:xfrm>
            <a:off x="828675" y="2092325"/>
            <a:ext cx="527050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endParaRPr lang="en-US" altLang="de-DE" sz="3000" dirty="0">
              <a:solidFill>
                <a:schemeClr val="tx1"/>
              </a:solidFill>
              <a:latin typeface="Daniel" charset="0"/>
              <a:ea typeface="MS PGothic" pitchFamily="34" charset="-128"/>
              <a:sym typeface="Daniel" charset="0"/>
            </a:endParaRPr>
          </a:p>
        </p:txBody>
      </p:sp>
      <p:sp>
        <p:nvSpPr>
          <p:cNvPr id="10245" name="Rectangle 5"/>
          <p:cNvSpPr>
            <a:spLocks/>
          </p:cNvSpPr>
          <p:nvPr/>
        </p:nvSpPr>
        <p:spPr bwMode="auto">
          <a:xfrm>
            <a:off x="1549400" y="1981200"/>
            <a:ext cx="845820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Modular builds that reuses artifacts</a:t>
            </a:r>
          </a:p>
          <a:p>
            <a:pPr algn="l" eaLnBrk="1" hangingPunct="1">
              <a:lnSpc>
                <a:spcPct val="95000"/>
              </a:lnSpc>
              <a:buSzPct val="77000"/>
              <a:buBlip>
                <a:blip r:embed="rId3"/>
              </a:buBlip>
            </a:pPr>
            <a:r>
              <a:rPr lang="de-AT" altLang="de-DE" sz="3000" dirty="0" err="1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Reduced</a:t>
            </a:r>
            <a:r>
              <a:rPr lang="de-AT" altLang="de-DE" sz="3000" dirty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number</a:t>
            </a:r>
            <a:r>
              <a:rPr lang="de-AT" altLang="de-DE" sz="3000" dirty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of</a:t>
            </a:r>
            <a:r>
              <a:rPr lang="de-AT" altLang="de-DE" sz="3000" dirty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checkouts</a:t>
            </a:r>
            <a:r>
              <a:rPr lang="de-AT" altLang="de-DE" sz="3000" dirty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per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build</a:t>
            </a:r>
            <a:endParaRPr lang="en-US" altLang="de-DE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itchFamily="34" charset="-128"/>
              <a:sym typeface="Daniel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Faster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feedback</a:t>
            </a:r>
            <a:endParaRPr lang="de-AT" altLang="de-DE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itchFamily="34" charset="-128"/>
              <a:sym typeface="Daniel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Up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to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date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build</a:t>
            </a:r>
            <a:r>
              <a:rPr lang="de-AT" altLang="de-DE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 </a:t>
            </a:r>
            <a:r>
              <a:rPr lang="de-AT" altLang="de-DE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itchFamily="34" charset="-128"/>
                <a:sym typeface="Daniel" charset="0"/>
              </a:rPr>
              <a:t>system</a:t>
            </a:r>
            <a:endParaRPr lang="en-US" altLang="de-DE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itchFamily="34" charset="-128"/>
              <a:sym typeface="Daniel" charset="0"/>
            </a:endParaRPr>
          </a:p>
        </p:txBody>
      </p: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5570538" y="5703395"/>
            <a:ext cx="1854200" cy="1574800"/>
            <a:chOff x="0" y="0"/>
            <a:chExt cx="496" cy="464"/>
          </a:xfrm>
        </p:grpSpPr>
        <p:pic>
          <p:nvPicPr>
            <p:cNvPr id="8" name="Picture 2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" y="-24"/>
              <a:ext cx="544" cy="51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" y="266"/>
              <a:ext cx="328" cy="12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7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" y="144"/>
              <a:ext cx="160" cy="4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8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" y="144"/>
              <a:ext cx="160" cy="4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891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build="p" autoUpdateAnimBg="0" advAuto="0"/>
      <p:bldP spid="10245" grpId="0" build="p" autoUpdateAnimBg="0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736357" y="947346"/>
            <a:ext cx="11510025" cy="7338121"/>
            <a:chOff x="1182" y="6"/>
            <a:chExt cx="4595" cy="3981"/>
          </a:xfrm>
        </p:grpSpPr>
        <p:sp>
          <p:nvSpPr>
            <p:cNvPr id="8" name="Rectangle 1"/>
            <p:cNvSpPr>
              <a:spLocks/>
            </p:cNvSpPr>
            <p:nvPr/>
          </p:nvSpPr>
          <p:spPr bwMode="auto">
            <a:xfrm rot="21540001">
              <a:off x="1348" y="335"/>
              <a:ext cx="4273" cy="36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27000" dist="76199" dir="2700000" algn="ctr" rotWithShape="0">
                <a:schemeClr val="bg2">
                  <a:alpha val="59998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 dirty="0">
                <a:ea typeface="ヒラギノ角ゴ ProN W3" charset="0"/>
              </a:endParaRP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540001">
              <a:off x="1182" y="90"/>
              <a:ext cx="80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540001">
              <a:off x="4841" y="6"/>
              <a:ext cx="936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8784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>
                      <a:alpha val="87842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43" name="Rectangle 3"/>
          <p:cNvSpPr>
            <a:spLocks/>
          </p:cNvSpPr>
          <p:nvPr/>
        </p:nvSpPr>
        <p:spPr bwMode="auto">
          <a:xfrm>
            <a:off x="470682" y="-4572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de-DE" sz="8000" dirty="0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Our Build</a:t>
            </a:r>
            <a:endParaRPr lang="en-US" altLang="de-DE" sz="8000" dirty="0">
              <a:solidFill>
                <a:schemeClr val="tx1"/>
              </a:solidFill>
              <a:latin typeface="CabinSketch Bold" charset="0"/>
              <a:ea typeface="MS PGothic" pitchFamily="34" charset="-128"/>
              <a:sym typeface="CabinSketch Bold" charset="0"/>
            </a:endParaRPr>
          </a:p>
        </p:txBody>
      </p:sp>
      <p:sp>
        <p:nvSpPr>
          <p:cNvPr id="10244" name="Rectangle 4"/>
          <p:cNvSpPr>
            <a:spLocks/>
          </p:cNvSpPr>
          <p:nvPr/>
        </p:nvSpPr>
        <p:spPr bwMode="auto">
          <a:xfrm>
            <a:off x="828675" y="2092325"/>
            <a:ext cx="527050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5"/>
              </a:buBlip>
            </a:pPr>
            <a:endParaRPr lang="en-US" altLang="de-DE" sz="3000" dirty="0">
              <a:solidFill>
                <a:schemeClr val="tx1"/>
              </a:solidFill>
              <a:latin typeface="Daniel" charset="0"/>
              <a:ea typeface="MS PGothic" pitchFamily="34" charset="-128"/>
              <a:sym typeface="Daniel" charset="0"/>
            </a:endParaRPr>
          </a:p>
        </p:txBody>
      </p:sp>
      <p:sp>
        <p:nvSpPr>
          <p:cNvPr id="10245" name="Rectangle 5"/>
          <p:cNvSpPr>
            <a:spLocks/>
          </p:cNvSpPr>
          <p:nvPr/>
        </p:nvSpPr>
        <p:spPr bwMode="auto">
          <a:xfrm>
            <a:off x="254000" y="1982688"/>
            <a:ext cx="527050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5"/>
              </a:buBlip>
            </a:pPr>
            <a:endParaRPr lang="en-US" altLang="de-DE" sz="3000" dirty="0">
              <a:solidFill>
                <a:schemeClr val="tx1"/>
              </a:solidFill>
              <a:latin typeface="Daniel" charset="0"/>
              <a:ea typeface="MS PGothic" pitchFamily="34" charset="-128"/>
              <a:sym typeface="Daniel" charset="0"/>
            </a:endParaRPr>
          </a:p>
        </p:txBody>
      </p:sp>
      <p:pic>
        <p:nvPicPr>
          <p:cNvPr id="27650" name="Picture 2" descr="\\pc011\F050\CORPORATE COMMUNICATION NEU\Bilddatenbank\Grafik\Icons\128x128\png\shadow\dat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244" y="2910045"/>
            <a:ext cx="1627188" cy="16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303836" y="2092325"/>
            <a:ext cx="4220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dirty="0" smtClean="0">
                <a:solidFill>
                  <a:schemeClr val="bg1"/>
                </a:solidFill>
              </a:rPr>
              <a:t>P2 Repository </a:t>
            </a:r>
            <a:r>
              <a:rPr lang="de-AT" sz="3200" dirty="0" err="1" smtClean="0">
                <a:solidFill>
                  <a:schemeClr val="bg1"/>
                </a:solidFill>
              </a:rPr>
              <a:t>Mirrors</a:t>
            </a:r>
            <a:endParaRPr lang="de-AT" sz="3200" dirty="0">
              <a:solidFill>
                <a:schemeClr val="bg1"/>
              </a:solidFill>
            </a:endParaRPr>
          </a:p>
        </p:txBody>
      </p:sp>
      <p:pic>
        <p:nvPicPr>
          <p:cNvPr id="23" name="Picture 2" descr="\\pc011\F050\CORPORATE COMMUNICATION NEU\Bilddatenbank\Grafik\Icons\128x128\png\shadow\dat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525" y="3422550"/>
            <a:ext cx="1627188" cy="16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\\pc011\F050\CORPORATE COMMUNICATION NEU\Bilddatenbank\Grafik\Icons\128x128\png\shadow\dat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850" y="3422550"/>
            <a:ext cx="1627188" cy="16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C:\Users\mathis\Google Drive\FH-EclipseDay\images\svn-squar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26" y="5883585"/>
            <a:ext cx="727774" cy="72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Gerade Verbindung mit Pfeil 25"/>
          <p:cNvCxnSpPr/>
          <p:nvPr/>
        </p:nvCxnSpPr>
        <p:spPr bwMode="auto">
          <a:xfrm>
            <a:off x="3782713" y="4347370"/>
            <a:ext cx="1455887" cy="702368"/>
          </a:xfrm>
          <a:prstGeom prst="straightConnector1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V="1">
            <a:off x="3678106" y="5392320"/>
            <a:ext cx="1560494" cy="855152"/>
          </a:xfrm>
          <a:prstGeom prst="straightConnector1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8675" name="Picture 3" descr="D:\ws_trunk_kepler\MBaseNSISInstaller\installer_resources\BachmannSoftwar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425" y="3445670"/>
            <a:ext cx="18034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7" name="Picture 5" descr="C:\Users\mathis\Google Drive\FH-EclipseDay\images\images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46" y="6652740"/>
            <a:ext cx="740826" cy="7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C:\Users\mathis\Google Drive\FH-EclipseDay\images\jenkins_logo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82"/>
          <a:stretch/>
        </p:blipFill>
        <p:spPr bwMode="auto">
          <a:xfrm>
            <a:off x="5560403" y="3975068"/>
            <a:ext cx="1886981" cy="236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Gerade Verbindung mit Pfeil 34"/>
          <p:cNvCxnSpPr/>
          <p:nvPr/>
        </p:nvCxnSpPr>
        <p:spPr bwMode="auto">
          <a:xfrm flipV="1">
            <a:off x="7860538" y="4083744"/>
            <a:ext cx="1232662" cy="614810"/>
          </a:xfrm>
          <a:prstGeom prst="straightConnector1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Gerade Verbindung mit Pfeil 37"/>
          <p:cNvCxnSpPr/>
          <p:nvPr/>
        </p:nvCxnSpPr>
        <p:spPr bwMode="auto">
          <a:xfrm flipV="1">
            <a:off x="7918293" y="4756621"/>
            <a:ext cx="1232662" cy="152400"/>
          </a:xfrm>
          <a:prstGeom prst="straightConnector1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Gerade Verbindung mit Pfeil 38"/>
          <p:cNvCxnSpPr/>
          <p:nvPr/>
        </p:nvCxnSpPr>
        <p:spPr bwMode="auto">
          <a:xfrm>
            <a:off x="7840218" y="5159375"/>
            <a:ext cx="1232662" cy="308421"/>
          </a:xfrm>
          <a:prstGeom prst="straightConnector1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41" name="Picture 3" descr="D:\ws_trunk_kepler\MBaseNSISInstaller\installer_resources\BachmannSoftwar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800" y="3796854"/>
            <a:ext cx="18034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 descr="D:\ws_trunk_kepler\MBaseNSISInstaller\installer_resources\BachmannSoftwar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474" y="4463282"/>
            <a:ext cx="18034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642585" y="5974350"/>
            <a:ext cx="1834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>
                <a:solidFill>
                  <a:schemeClr val="bg1"/>
                </a:solidFill>
              </a:rPr>
              <a:t>Tycho</a:t>
            </a:r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28678" name="Picture 6" descr="C:\Users\mathis\Google Drive\FH-EclipseDay\images\project-logo.g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321" y="6713591"/>
            <a:ext cx="100012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feld 44"/>
          <p:cNvSpPr txBox="1"/>
          <p:nvPr/>
        </p:nvSpPr>
        <p:spPr>
          <a:xfrm>
            <a:off x="1420362" y="6731559"/>
            <a:ext cx="24565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dirty="0" smtClean="0">
                <a:solidFill>
                  <a:schemeClr val="bg1"/>
                </a:solidFill>
              </a:rPr>
              <a:t>Subversion</a:t>
            </a:r>
          </a:p>
          <a:p>
            <a:r>
              <a:rPr lang="de-AT" sz="3200" dirty="0" err="1" smtClean="0">
                <a:solidFill>
                  <a:schemeClr val="bg1"/>
                </a:solidFill>
              </a:rPr>
              <a:t>Git</a:t>
            </a:r>
            <a:r>
              <a:rPr lang="de-AT" sz="3200" dirty="0" smtClean="0">
                <a:solidFill>
                  <a:schemeClr val="bg1"/>
                </a:solidFill>
              </a:rPr>
              <a:t> / Gerrit</a:t>
            </a:r>
            <a:endParaRPr lang="de-AT" sz="3200" dirty="0">
              <a:solidFill>
                <a:schemeClr val="bg1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9264250" y="2699958"/>
            <a:ext cx="2262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dirty="0" smtClean="0">
                <a:solidFill>
                  <a:schemeClr val="bg1"/>
                </a:solidFill>
              </a:rPr>
              <a:t>Products</a:t>
            </a:r>
            <a:endParaRPr lang="de-AT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gerrithub.io/images/step2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4" t="26426" r="4207" b="12738"/>
          <a:stretch/>
        </p:blipFill>
        <p:spPr bwMode="auto">
          <a:xfrm>
            <a:off x="2648621" y="5740411"/>
            <a:ext cx="1080292" cy="102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32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 autoUpdateAnimBg="0" advAuto="0"/>
      <p:bldP spid="10244" grpId="0" build="p" autoUpdateAnimBg="0" advAuto="0"/>
      <p:bldP spid="10245" grpId="0" build="p" autoUpdateAnimBg="0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de-DE" sz="8000" dirty="0" smtClean="0">
                <a:solidFill>
                  <a:schemeClr val="tx1"/>
                </a:solidFill>
                <a:latin typeface="CabinSketch Bold" charset="0"/>
                <a:ea typeface="MS PGothic" pitchFamily="34" charset="-128"/>
                <a:sym typeface="CabinSketch Bold" charset="0"/>
              </a:rPr>
              <a:t>Features / Plugins</a:t>
            </a:r>
            <a:endParaRPr lang="en-US" altLang="de-DE" sz="8000" dirty="0">
              <a:solidFill>
                <a:schemeClr val="tx1"/>
              </a:solidFill>
              <a:latin typeface="CabinSketch Bold" charset="0"/>
              <a:ea typeface="MS PGothic" pitchFamily="34" charset="-128"/>
              <a:sym typeface="CabinSketch Bold" charset="0"/>
            </a:endParaRPr>
          </a:p>
        </p:txBody>
      </p:sp>
      <p:pic>
        <p:nvPicPr>
          <p:cNvPr id="8196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7678738"/>
            <a:ext cx="11706226" cy="2032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1" y="1816100"/>
            <a:ext cx="139700" cy="578485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714500"/>
            <a:ext cx="11658601" cy="2032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1905000"/>
            <a:ext cx="139700" cy="578485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661988" y="1917700"/>
            <a:ext cx="59041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C000"/>
                </a:solidFill>
                <a:latin typeface="Cabin Sketch" panose="020B0503050202020004" pitchFamily="34" charset="0"/>
              </a:rPr>
              <a:t>Solution Center </a:t>
            </a:r>
            <a:r>
              <a:rPr lang="de-AT" dirty="0" err="1" smtClean="0">
                <a:solidFill>
                  <a:srgbClr val="FFC000"/>
                </a:solidFill>
                <a:latin typeface="Cabin Sketch" panose="020B0503050202020004" pitchFamily="34" charset="0"/>
              </a:rPr>
              <a:t>Product</a:t>
            </a:r>
            <a:endParaRPr lang="de-AT" dirty="0">
              <a:solidFill>
                <a:srgbClr val="FFC000"/>
              </a:solidFill>
              <a:latin typeface="Cabin Sketch" panose="020B0503050202020004" pitchFamily="34" charset="0"/>
            </a:endParaRPr>
          </a:p>
        </p:txBody>
      </p:sp>
      <p:pic>
        <p:nvPicPr>
          <p:cNvPr id="24" name="Bild 23" descr="bel_SolutionCenter_HG-aktiv.eps">
            <a:hlinkClick r:id="" action="ppaction://noaction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400" y="1917700"/>
            <a:ext cx="1733808" cy="791521"/>
          </a:xfrm>
          <a:prstGeom prst="rect">
            <a:avLst/>
          </a:prstGeom>
        </p:spPr>
      </p:pic>
      <p:grpSp>
        <p:nvGrpSpPr>
          <p:cNvPr id="5" name="Gruppieren 4"/>
          <p:cNvGrpSpPr/>
          <p:nvPr/>
        </p:nvGrpSpPr>
        <p:grpSpPr>
          <a:xfrm>
            <a:off x="691973" y="2765916"/>
            <a:ext cx="796421" cy="856893"/>
            <a:chOff x="711200" y="2438400"/>
            <a:chExt cx="4076700" cy="3860800"/>
          </a:xfrm>
        </p:grpSpPr>
        <p:pic>
          <p:nvPicPr>
            <p:cNvPr id="27" name="Picture 11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00" y="2590800"/>
              <a:ext cx="749300" cy="37084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12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00" y="2790825"/>
              <a:ext cx="3581400" cy="2667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3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350" y="2438400"/>
              <a:ext cx="381000" cy="3721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4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5842000"/>
              <a:ext cx="3784600" cy="292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15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05100"/>
              <a:ext cx="3517900" cy="34417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extfeld 5"/>
          <p:cNvSpPr txBox="1"/>
          <p:nvPr/>
        </p:nvSpPr>
        <p:spPr>
          <a:xfrm>
            <a:off x="7774301" y="3692390"/>
            <a:ext cx="345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3200" dirty="0" smtClean="0">
                <a:solidFill>
                  <a:srgbClr val="00B0F0"/>
                </a:solidFill>
                <a:latin typeface="Cabin Sketch" panose="020B0503050202020004" pitchFamily="34" charset="0"/>
              </a:rPr>
              <a:t>Debugger </a:t>
            </a:r>
            <a:r>
              <a:rPr lang="de-AT" sz="3200" dirty="0" err="1" smtClean="0">
                <a:solidFill>
                  <a:srgbClr val="00B0F0"/>
                </a:solidFill>
                <a:latin typeface="Cabin Sketch" panose="020B0503050202020004" pitchFamily="34" charset="0"/>
              </a:rPr>
              <a:t>Plugin</a:t>
            </a:r>
            <a:endParaRPr lang="de-AT" sz="3200" dirty="0">
              <a:solidFill>
                <a:srgbClr val="00B0F0"/>
              </a:solidFill>
              <a:latin typeface="Cabin Sketch" panose="020B0503050202020004" pitchFamily="34" charset="0"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691973" y="3920846"/>
            <a:ext cx="796421" cy="856893"/>
            <a:chOff x="711200" y="2438400"/>
            <a:chExt cx="4076700" cy="3860800"/>
          </a:xfrm>
        </p:grpSpPr>
        <p:pic>
          <p:nvPicPr>
            <p:cNvPr id="36" name="Picture 11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00" y="2590800"/>
              <a:ext cx="749300" cy="37084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12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00" y="2790825"/>
              <a:ext cx="3581400" cy="2667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13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350" y="2438400"/>
              <a:ext cx="381000" cy="3721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4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5842000"/>
              <a:ext cx="3784600" cy="292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15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05100"/>
              <a:ext cx="3517900" cy="34417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Textfeld 40"/>
          <p:cNvSpPr txBox="1"/>
          <p:nvPr/>
        </p:nvSpPr>
        <p:spPr>
          <a:xfrm>
            <a:off x="1739385" y="4032083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 smtClean="0">
                <a:solidFill>
                  <a:srgbClr val="FF9900"/>
                </a:solidFill>
                <a:latin typeface="Cabin Sketch" panose="020B0503050202020004" pitchFamily="34" charset="0"/>
              </a:rPr>
              <a:t>FTP-Feature</a:t>
            </a:r>
            <a:endParaRPr lang="de-AT" sz="3600" dirty="0">
              <a:solidFill>
                <a:srgbClr val="FF9900"/>
              </a:solidFill>
              <a:latin typeface="Cabin Sketch" panose="020B0503050202020004" pitchFamily="34" charset="0"/>
            </a:endParaRPr>
          </a:p>
        </p:txBody>
      </p:sp>
      <p:grpSp>
        <p:nvGrpSpPr>
          <p:cNvPr id="42" name="Gruppieren 41"/>
          <p:cNvGrpSpPr/>
          <p:nvPr/>
        </p:nvGrpSpPr>
        <p:grpSpPr>
          <a:xfrm>
            <a:off x="691973" y="5084709"/>
            <a:ext cx="796421" cy="856893"/>
            <a:chOff x="711200" y="2438400"/>
            <a:chExt cx="4076700" cy="3860800"/>
          </a:xfrm>
        </p:grpSpPr>
        <p:pic>
          <p:nvPicPr>
            <p:cNvPr id="43" name="Picture 11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00" y="2590800"/>
              <a:ext cx="749300" cy="37084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12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00" y="2790825"/>
              <a:ext cx="3581400" cy="2667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3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350" y="2438400"/>
              <a:ext cx="381000" cy="3721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14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5842000"/>
              <a:ext cx="3784600" cy="292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15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05100"/>
              <a:ext cx="3517900" cy="34417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" name="Textfeld 47"/>
          <p:cNvSpPr txBox="1"/>
          <p:nvPr/>
        </p:nvSpPr>
        <p:spPr>
          <a:xfrm>
            <a:off x="1739385" y="5192969"/>
            <a:ext cx="356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 err="1" smtClean="0">
                <a:solidFill>
                  <a:srgbClr val="FF9900"/>
                </a:solidFill>
                <a:latin typeface="Cabin Sketch" panose="020B0503050202020004" pitchFamily="34" charset="0"/>
              </a:rPr>
              <a:t>Profinet</a:t>
            </a:r>
            <a:r>
              <a:rPr lang="de-AT" sz="3600" dirty="0" smtClean="0">
                <a:solidFill>
                  <a:srgbClr val="FF9900"/>
                </a:solidFill>
                <a:latin typeface="Cabin Sketch" panose="020B0503050202020004" pitchFamily="34" charset="0"/>
              </a:rPr>
              <a:t>-Feature</a:t>
            </a:r>
            <a:endParaRPr lang="de-AT" sz="3600" dirty="0">
              <a:solidFill>
                <a:srgbClr val="FF9900"/>
              </a:solidFill>
              <a:latin typeface="Cabin Sketch" panose="020B0503050202020004" pitchFamily="34" charset="0"/>
            </a:endParaRPr>
          </a:p>
        </p:txBody>
      </p:sp>
      <p:grpSp>
        <p:nvGrpSpPr>
          <p:cNvPr id="56" name="Gruppieren 55"/>
          <p:cNvGrpSpPr/>
          <p:nvPr/>
        </p:nvGrpSpPr>
        <p:grpSpPr>
          <a:xfrm>
            <a:off x="691973" y="6248573"/>
            <a:ext cx="796421" cy="856893"/>
            <a:chOff x="711200" y="2438400"/>
            <a:chExt cx="4076700" cy="3860800"/>
          </a:xfrm>
        </p:grpSpPr>
        <p:pic>
          <p:nvPicPr>
            <p:cNvPr id="57" name="Picture 11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00" y="2590800"/>
              <a:ext cx="749300" cy="37084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12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00" y="2790825"/>
              <a:ext cx="3581400" cy="2667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13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350" y="2438400"/>
              <a:ext cx="381000" cy="3721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14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5842000"/>
              <a:ext cx="3784600" cy="292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15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05100"/>
              <a:ext cx="3517900" cy="34417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2" name="Textfeld 61"/>
          <p:cNvSpPr txBox="1"/>
          <p:nvPr/>
        </p:nvSpPr>
        <p:spPr>
          <a:xfrm>
            <a:off x="1739385" y="6353854"/>
            <a:ext cx="3599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 err="1" smtClean="0">
                <a:solidFill>
                  <a:srgbClr val="FF9900"/>
                </a:solidFill>
                <a:latin typeface="Cabin Sketch" panose="020B0503050202020004" pitchFamily="34" charset="0"/>
              </a:rPr>
              <a:t>Ethercat</a:t>
            </a:r>
            <a:r>
              <a:rPr lang="de-AT" sz="3600" dirty="0" smtClean="0">
                <a:solidFill>
                  <a:srgbClr val="FF9900"/>
                </a:solidFill>
                <a:latin typeface="Cabin Sketch" panose="020B0503050202020004" pitchFamily="34" charset="0"/>
              </a:rPr>
              <a:t>-Feature</a:t>
            </a:r>
            <a:endParaRPr lang="de-AT" sz="3600" dirty="0">
              <a:solidFill>
                <a:srgbClr val="FF9900"/>
              </a:solidFill>
              <a:latin typeface="Cabin Sketch" panose="020B0503050202020004" pitchFamily="34" charset="0"/>
            </a:endParaRPr>
          </a:p>
        </p:txBody>
      </p:sp>
      <p:pic>
        <p:nvPicPr>
          <p:cNvPr id="63" name="Picture 30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110288" y="3334359"/>
            <a:ext cx="774700" cy="7239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uppieren 7"/>
          <p:cNvGrpSpPr/>
          <p:nvPr/>
        </p:nvGrpSpPr>
        <p:grpSpPr>
          <a:xfrm>
            <a:off x="7071367" y="3713253"/>
            <a:ext cx="620713" cy="604605"/>
            <a:chOff x="6862763" y="3293836"/>
            <a:chExt cx="3960813" cy="3835400"/>
          </a:xfrm>
        </p:grpSpPr>
        <p:pic>
          <p:nvPicPr>
            <p:cNvPr id="66" name="Picture 6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2763" y="6530749"/>
              <a:ext cx="3657600" cy="419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uppieren 6"/>
            <p:cNvGrpSpPr/>
            <p:nvPr/>
          </p:nvGrpSpPr>
          <p:grpSpPr>
            <a:xfrm>
              <a:off x="7165976" y="3293836"/>
              <a:ext cx="3657600" cy="3835400"/>
              <a:chOff x="7165976" y="3293836"/>
              <a:chExt cx="3657600" cy="3835400"/>
            </a:xfrm>
          </p:grpSpPr>
          <p:pic>
            <p:nvPicPr>
              <p:cNvPr id="64" name="Picture 3"/>
              <p:cNvPicPr>
                <a:picLocks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8676" y="3395436"/>
                <a:ext cx="609600" cy="37338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" name="Picture 5"/>
              <p:cNvPicPr>
                <a:picLocks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4288" y="3293836"/>
                <a:ext cx="444500" cy="36322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" name="Picture 7"/>
              <p:cNvPicPr>
                <a:picLocks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6463" y="3535136"/>
                <a:ext cx="3187700" cy="32512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" name="Picture 6"/>
              <p:cNvPicPr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5976" y="3479341"/>
                <a:ext cx="3657600" cy="4191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2" name="Textfeld 71"/>
          <p:cNvSpPr txBox="1"/>
          <p:nvPr/>
        </p:nvSpPr>
        <p:spPr>
          <a:xfrm>
            <a:off x="1739385" y="2871197"/>
            <a:ext cx="4366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 smtClean="0">
                <a:solidFill>
                  <a:srgbClr val="FF9900"/>
                </a:solidFill>
                <a:latin typeface="Cabin Sketch" panose="020B0503050202020004" pitchFamily="34" charset="0"/>
              </a:rPr>
              <a:t>C-Developer Feature</a:t>
            </a:r>
            <a:endParaRPr lang="de-AT" sz="3600" dirty="0">
              <a:solidFill>
                <a:srgbClr val="FF9900"/>
              </a:solidFill>
              <a:latin typeface="Cabin Sketch" panose="020B0503050202020004" pitchFamily="34" charset="0"/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7774300" y="4516598"/>
            <a:ext cx="4138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3200" dirty="0" smtClean="0">
                <a:solidFill>
                  <a:srgbClr val="00B0F0"/>
                </a:solidFill>
                <a:latin typeface="Cabin Sketch" panose="020B0503050202020004" pitchFamily="34" charset="0"/>
              </a:rPr>
              <a:t>C  Templates </a:t>
            </a:r>
            <a:r>
              <a:rPr lang="de-AT" sz="3200" dirty="0" err="1" smtClean="0">
                <a:solidFill>
                  <a:srgbClr val="00B0F0"/>
                </a:solidFill>
                <a:latin typeface="Cabin Sketch" panose="020B0503050202020004" pitchFamily="34" charset="0"/>
              </a:rPr>
              <a:t>Plugin</a:t>
            </a:r>
            <a:endParaRPr lang="de-AT" sz="3200" dirty="0">
              <a:solidFill>
                <a:srgbClr val="00B0F0"/>
              </a:solidFill>
              <a:latin typeface="Cabin Sketch" panose="020B0503050202020004" pitchFamily="34" charset="0"/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7071367" y="4537461"/>
            <a:ext cx="620713" cy="604605"/>
            <a:chOff x="6862763" y="3293836"/>
            <a:chExt cx="3960813" cy="3835400"/>
          </a:xfrm>
        </p:grpSpPr>
        <p:pic>
          <p:nvPicPr>
            <p:cNvPr id="75" name="Picture 6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2763" y="6530749"/>
              <a:ext cx="3657600" cy="419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6" name="Gruppieren 75"/>
            <p:cNvGrpSpPr/>
            <p:nvPr/>
          </p:nvGrpSpPr>
          <p:grpSpPr>
            <a:xfrm>
              <a:off x="7165976" y="3293836"/>
              <a:ext cx="3657600" cy="3835400"/>
              <a:chOff x="7165976" y="3293836"/>
              <a:chExt cx="3657600" cy="3835400"/>
            </a:xfrm>
          </p:grpSpPr>
          <p:pic>
            <p:nvPicPr>
              <p:cNvPr id="77" name="Picture 3"/>
              <p:cNvPicPr>
                <a:picLocks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8676" y="3395436"/>
                <a:ext cx="609600" cy="37338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" name="Picture 5"/>
              <p:cNvPicPr>
                <a:picLocks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4288" y="3293836"/>
                <a:ext cx="444500" cy="36322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Picture 7"/>
              <p:cNvPicPr>
                <a:picLocks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6463" y="3535136"/>
                <a:ext cx="3187700" cy="32512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Picture 6"/>
              <p:cNvPicPr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5976" y="3479341"/>
                <a:ext cx="3657600" cy="4191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9" name="Textfeld 88"/>
          <p:cNvSpPr txBox="1"/>
          <p:nvPr/>
        </p:nvSpPr>
        <p:spPr>
          <a:xfrm>
            <a:off x="7738733" y="5373469"/>
            <a:ext cx="4173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3200" dirty="0" smtClean="0">
                <a:solidFill>
                  <a:srgbClr val="00B0F0"/>
                </a:solidFill>
                <a:latin typeface="Cabin Sketch" panose="020B0503050202020004" pitchFamily="34" charset="0"/>
              </a:rPr>
              <a:t>C++ Templates </a:t>
            </a:r>
            <a:r>
              <a:rPr lang="de-AT" sz="3200" dirty="0" err="1" smtClean="0">
                <a:solidFill>
                  <a:srgbClr val="00B0F0"/>
                </a:solidFill>
                <a:latin typeface="Cabin Sketch" panose="020B0503050202020004" pitchFamily="34" charset="0"/>
              </a:rPr>
              <a:t>Plugin</a:t>
            </a:r>
            <a:endParaRPr lang="de-AT" sz="3200" dirty="0">
              <a:solidFill>
                <a:srgbClr val="00B0F0"/>
              </a:solidFill>
              <a:latin typeface="Cabin Sketch" panose="020B0503050202020004" pitchFamily="34" charset="0"/>
            </a:endParaRPr>
          </a:p>
        </p:txBody>
      </p:sp>
      <p:grpSp>
        <p:nvGrpSpPr>
          <p:cNvPr id="90" name="Gruppieren 89"/>
          <p:cNvGrpSpPr/>
          <p:nvPr/>
        </p:nvGrpSpPr>
        <p:grpSpPr>
          <a:xfrm>
            <a:off x="7035800" y="5394332"/>
            <a:ext cx="620713" cy="604605"/>
            <a:chOff x="6862763" y="3293836"/>
            <a:chExt cx="3960813" cy="3835400"/>
          </a:xfrm>
        </p:grpSpPr>
        <p:pic>
          <p:nvPicPr>
            <p:cNvPr id="91" name="Picture 6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2763" y="6530749"/>
              <a:ext cx="3657600" cy="41910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2" name="Gruppieren 91"/>
            <p:cNvGrpSpPr/>
            <p:nvPr/>
          </p:nvGrpSpPr>
          <p:grpSpPr>
            <a:xfrm>
              <a:off x="7165976" y="3293836"/>
              <a:ext cx="3657600" cy="3835400"/>
              <a:chOff x="7165976" y="3293836"/>
              <a:chExt cx="3657600" cy="3835400"/>
            </a:xfrm>
          </p:grpSpPr>
          <p:pic>
            <p:nvPicPr>
              <p:cNvPr id="93" name="Picture 3"/>
              <p:cNvPicPr>
                <a:picLocks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8676" y="3395436"/>
                <a:ext cx="609600" cy="37338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4" name="Picture 5"/>
              <p:cNvPicPr>
                <a:picLocks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4288" y="3293836"/>
                <a:ext cx="444500" cy="36322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5" name="Picture 7"/>
              <p:cNvPicPr>
                <a:picLocks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6463" y="3535136"/>
                <a:ext cx="3187700" cy="32512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6" name="Picture 6"/>
              <p:cNvPicPr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5976" y="3479341"/>
                <a:ext cx="3657600" cy="4191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1600" dist="63500" dir="2700000" algn="ctr" rotWithShape="0">
                  <a:schemeClr val="bg2">
                    <a:alpha val="9998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ckboard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ckboard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lackbo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ackboard copy 2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ckboard copy 2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lackboard copy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1118</Words>
  <Characters>0</Characters>
  <Application>Microsoft Office PowerPoint</Application>
  <PresentationFormat>Benutzerdefiniert</PresentationFormat>
  <Lines>0</Lines>
  <Paragraphs>321</Paragraphs>
  <Slides>22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22</vt:i4>
      </vt:variant>
    </vt:vector>
  </HeadingPairs>
  <TitlesOfParts>
    <vt:vector size="34" baseType="lpstr">
      <vt:lpstr>Arial</vt:lpstr>
      <vt:lpstr>Daniel Bold</vt:lpstr>
      <vt:lpstr>Courier New</vt:lpstr>
      <vt:lpstr>MS PGothic</vt:lpstr>
      <vt:lpstr>ヒラギノ角ゴ ProN W3</vt:lpstr>
      <vt:lpstr>Daniel</vt:lpstr>
      <vt:lpstr>Gill Sans</vt:lpstr>
      <vt:lpstr>Cabin Sketch</vt:lpstr>
      <vt:lpstr>CabinSketch Bold</vt:lpstr>
      <vt:lpstr>Calibri</vt:lpstr>
      <vt:lpstr>Blackboard</vt:lpstr>
      <vt:lpstr>Blackboard copy 2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SCHREIBER.Martin</dc:creator>
  <cp:lastModifiedBy>SCHREIBER.Martin</cp:lastModifiedBy>
  <cp:revision>140</cp:revision>
  <dcterms:modified xsi:type="dcterms:W3CDTF">2015-07-02T07:29:00Z</dcterms:modified>
</cp:coreProperties>
</file>